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69" r:id="rId3"/>
    <p:sldId id="273" r:id="rId4"/>
    <p:sldId id="274" r:id="rId5"/>
    <p:sldId id="275" r:id="rId6"/>
    <p:sldId id="280" r:id="rId7"/>
    <p:sldId id="281" r:id="rId8"/>
    <p:sldId id="277" r:id="rId9"/>
    <p:sldId id="278" r:id="rId10"/>
    <p:sldId id="279" r:id="rId11"/>
    <p:sldId id="282" r:id="rId12"/>
    <p:sldId id="283" r:id="rId13"/>
    <p:sldId id="285" r:id="rId14"/>
    <p:sldId id="288" r:id="rId15"/>
    <p:sldId id="286" r:id="rId16"/>
    <p:sldId id="287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C1C15-8B3C-4890-82A0-8C99AF49669B}" type="doc">
      <dgm:prSet loTypeId="urn:microsoft.com/office/officeart/2005/8/layout/hProcess7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86309833-6B1E-4FA8-9A2A-2E28E9727A09}">
      <dgm:prSet phldrT="[Texto]"/>
      <dgm:spPr/>
      <dgm:t>
        <a:bodyPr/>
        <a:lstStyle/>
        <a:p>
          <a:r>
            <a:rPr lang="es-CO" b="1" dirty="0" smtClean="0"/>
            <a:t>TÉCNICO</a:t>
          </a:r>
          <a:endParaRPr lang="es-CO" b="1" dirty="0"/>
        </a:p>
      </dgm:t>
    </dgm:pt>
    <dgm:pt modelId="{6A31B855-1DF3-4B19-8E08-5135C67064CE}" type="parTrans" cxnId="{DD0E9B26-FCF8-455B-9ACB-6F85EFDDA899}">
      <dgm:prSet/>
      <dgm:spPr/>
      <dgm:t>
        <a:bodyPr/>
        <a:lstStyle/>
        <a:p>
          <a:endParaRPr lang="es-CO"/>
        </a:p>
      </dgm:t>
    </dgm:pt>
    <dgm:pt modelId="{E1C5B030-02FB-484C-BB37-B85BCF63654C}" type="sibTrans" cxnId="{DD0E9B26-FCF8-455B-9ACB-6F85EFDDA899}">
      <dgm:prSet/>
      <dgm:spPr/>
      <dgm:t>
        <a:bodyPr/>
        <a:lstStyle/>
        <a:p>
          <a:endParaRPr lang="es-CO"/>
        </a:p>
      </dgm:t>
    </dgm:pt>
    <dgm:pt modelId="{9E80E52D-A7BB-4308-99AA-4E6241DE04EF}">
      <dgm:prSet phldrT="[Texto]" custT="1"/>
      <dgm:spPr/>
      <dgm:t>
        <a:bodyPr/>
        <a:lstStyle/>
        <a:p>
          <a:pPr algn="l"/>
          <a:endParaRPr lang="es-CO" sz="1400" dirty="0" smtClean="0"/>
        </a:p>
        <a:p>
          <a:pPr algn="l"/>
          <a:r>
            <a:rPr lang="es-CO" sz="1400" dirty="0" smtClean="0"/>
            <a:t>Capacitaciones en manejo agronómico del cultivo</a:t>
          </a:r>
          <a:r>
            <a:rPr lang="es-419" sz="1400" dirty="0" smtClean="0"/>
            <a:t> de cacao</a:t>
          </a:r>
          <a:endParaRPr lang="es-CO" sz="1400" dirty="0" smtClean="0"/>
        </a:p>
        <a:p>
          <a:pPr algn="l"/>
          <a:endParaRPr lang="es-CO" sz="1300" dirty="0"/>
        </a:p>
      </dgm:t>
    </dgm:pt>
    <dgm:pt modelId="{4F61F54B-F6F2-4884-ADBD-5C20E8A15101}" type="parTrans" cxnId="{5BB425CA-B3F3-40EC-95B4-DF1C58CD2F4B}">
      <dgm:prSet/>
      <dgm:spPr/>
      <dgm:t>
        <a:bodyPr/>
        <a:lstStyle/>
        <a:p>
          <a:endParaRPr lang="es-CO"/>
        </a:p>
      </dgm:t>
    </dgm:pt>
    <dgm:pt modelId="{94DECE91-40D5-46D3-A2BA-A4CDD12ED58D}" type="sibTrans" cxnId="{5BB425CA-B3F3-40EC-95B4-DF1C58CD2F4B}">
      <dgm:prSet/>
      <dgm:spPr/>
      <dgm:t>
        <a:bodyPr/>
        <a:lstStyle/>
        <a:p>
          <a:endParaRPr lang="es-CO"/>
        </a:p>
      </dgm:t>
    </dgm:pt>
    <dgm:pt modelId="{FE6347C6-2258-4604-BD50-F598F2E9E642}">
      <dgm:prSet phldrT="[Texto]"/>
      <dgm:spPr/>
      <dgm:t>
        <a:bodyPr/>
        <a:lstStyle/>
        <a:p>
          <a:r>
            <a:rPr lang="es-CO" b="1" dirty="0" smtClean="0"/>
            <a:t>COMERCIAL</a:t>
          </a:r>
          <a:endParaRPr lang="es-CO" b="1" dirty="0"/>
        </a:p>
      </dgm:t>
    </dgm:pt>
    <dgm:pt modelId="{EDB1C874-16BF-4D9A-B8A9-190D87D73FCA}" type="parTrans" cxnId="{640EAEF6-C496-43A5-9E84-1F9E61C03ACB}">
      <dgm:prSet/>
      <dgm:spPr/>
      <dgm:t>
        <a:bodyPr/>
        <a:lstStyle/>
        <a:p>
          <a:endParaRPr lang="es-CO"/>
        </a:p>
      </dgm:t>
    </dgm:pt>
    <dgm:pt modelId="{4B74E294-0B0E-4EB0-8FF8-9D5375255E87}" type="sibTrans" cxnId="{640EAEF6-C496-43A5-9E84-1F9E61C03ACB}">
      <dgm:prSet/>
      <dgm:spPr/>
      <dgm:t>
        <a:bodyPr/>
        <a:lstStyle/>
        <a:p>
          <a:endParaRPr lang="es-CO"/>
        </a:p>
      </dgm:t>
    </dgm:pt>
    <dgm:pt modelId="{659DDCB1-EC80-4B8F-838A-B8D4C26172A2}">
      <dgm:prSet phldrT="[Texto]" custT="1"/>
      <dgm:spPr/>
      <dgm:t>
        <a:bodyPr/>
        <a:lstStyle/>
        <a:p>
          <a:endParaRPr lang="es-CO" sz="1400" dirty="0" smtClean="0"/>
        </a:p>
        <a:p>
          <a:r>
            <a:rPr lang="es-CO" sz="1400" dirty="0" smtClean="0"/>
            <a:t>Garantía de compra en nuestras instalaciones</a:t>
          </a:r>
        </a:p>
        <a:p>
          <a:endParaRPr lang="es-CO" sz="1400" dirty="0"/>
        </a:p>
      </dgm:t>
    </dgm:pt>
    <dgm:pt modelId="{8A2F8846-06E8-4443-BD8F-EE84B15F34F3}" type="parTrans" cxnId="{2E6DB5EA-01EF-4817-ABF7-8300AE6F6E76}">
      <dgm:prSet/>
      <dgm:spPr/>
      <dgm:t>
        <a:bodyPr/>
        <a:lstStyle/>
        <a:p>
          <a:endParaRPr lang="es-CO"/>
        </a:p>
      </dgm:t>
    </dgm:pt>
    <dgm:pt modelId="{14530263-6B88-4143-86C6-291BBA371C70}" type="sibTrans" cxnId="{2E6DB5EA-01EF-4817-ABF7-8300AE6F6E76}">
      <dgm:prSet/>
      <dgm:spPr/>
      <dgm:t>
        <a:bodyPr/>
        <a:lstStyle/>
        <a:p>
          <a:endParaRPr lang="es-CO"/>
        </a:p>
      </dgm:t>
    </dgm:pt>
    <dgm:pt modelId="{969E59FB-8791-4323-9FEE-98B88E3824BE}">
      <dgm:prSet phldrT="[Texto]"/>
      <dgm:spPr/>
      <dgm:t>
        <a:bodyPr/>
        <a:lstStyle/>
        <a:p>
          <a:r>
            <a:rPr lang="es-CO" b="1" dirty="0" smtClean="0"/>
            <a:t>SOCIO - ORGANIZACIONAL</a:t>
          </a:r>
          <a:endParaRPr lang="es-CO" b="1" dirty="0"/>
        </a:p>
      </dgm:t>
    </dgm:pt>
    <dgm:pt modelId="{5692CE5E-D32F-4673-BF45-1BABE8DA100D}" type="parTrans" cxnId="{9138EAB1-89A9-4F9D-B6C7-D26ECCF053F3}">
      <dgm:prSet/>
      <dgm:spPr/>
      <dgm:t>
        <a:bodyPr/>
        <a:lstStyle/>
        <a:p>
          <a:endParaRPr lang="es-CO"/>
        </a:p>
      </dgm:t>
    </dgm:pt>
    <dgm:pt modelId="{F8303558-AEE2-47C4-9CBB-EBAD83765DB4}" type="sibTrans" cxnId="{9138EAB1-89A9-4F9D-B6C7-D26ECCF053F3}">
      <dgm:prSet/>
      <dgm:spPr/>
      <dgm:t>
        <a:bodyPr/>
        <a:lstStyle/>
        <a:p>
          <a:endParaRPr lang="es-CO"/>
        </a:p>
      </dgm:t>
    </dgm:pt>
    <dgm:pt modelId="{355EE047-5F2F-42D3-8EDF-765C27BE1A8F}">
      <dgm:prSet phldrT="[Texto]" custT="1"/>
      <dgm:spPr/>
      <dgm:t>
        <a:bodyPr/>
        <a:lstStyle/>
        <a:p>
          <a:pPr algn="l"/>
          <a:endParaRPr lang="es-CO" sz="1400" dirty="0" smtClean="0"/>
        </a:p>
        <a:p>
          <a:pPr algn="l"/>
          <a:r>
            <a:rPr lang="es-CO" sz="1400" dirty="0" smtClean="0"/>
            <a:t>Encuentros cacaoteros</a:t>
          </a:r>
          <a:endParaRPr lang="es-419" sz="1400" dirty="0" smtClean="0"/>
        </a:p>
        <a:p>
          <a:pPr algn="l"/>
          <a:endParaRPr lang="es-419" sz="1400" dirty="0" smtClean="0"/>
        </a:p>
        <a:p>
          <a:pPr algn="l"/>
          <a:r>
            <a:rPr lang="es-CO" sz="1400" dirty="0" smtClean="0"/>
            <a:t>Programa “Nutresa quiere a los niños” a través de entrega de kits escolares </a:t>
          </a:r>
        </a:p>
        <a:p>
          <a:pPr algn="l"/>
          <a:endParaRPr lang="es-CO" sz="1400" dirty="0"/>
        </a:p>
      </dgm:t>
    </dgm:pt>
    <dgm:pt modelId="{DE517F18-E585-43E7-B488-9157C429E0E5}" type="parTrans" cxnId="{244BCFCB-88F0-4F9A-AE8B-7DD27C6981B0}">
      <dgm:prSet/>
      <dgm:spPr/>
      <dgm:t>
        <a:bodyPr/>
        <a:lstStyle/>
        <a:p>
          <a:endParaRPr lang="es-CO"/>
        </a:p>
      </dgm:t>
    </dgm:pt>
    <dgm:pt modelId="{090D58A6-ED29-4A10-BC71-7C23403D8EE8}" type="sibTrans" cxnId="{244BCFCB-88F0-4F9A-AE8B-7DD27C6981B0}">
      <dgm:prSet/>
      <dgm:spPr/>
      <dgm:t>
        <a:bodyPr/>
        <a:lstStyle/>
        <a:p>
          <a:endParaRPr lang="es-CO"/>
        </a:p>
      </dgm:t>
    </dgm:pt>
    <dgm:pt modelId="{B991BA11-A5C8-4E46-8383-78C302A9CCA6}">
      <dgm:prSet/>
      <dgm:spPr/>
      <dgm:t>
        <a:bodyPr/>
        <a:lstStyle/>
        <a:p>
          <a:r>
            <a:rPr lang="es-CO" b="1" dirty="0" smtClean="0"/>
            <a:t>LOGÍSTICO</a:t>
          </a:r>
          <a:endParaRPr lang="es-CO" b="1" dirty="0"/>
        </a:p>
      </dgm:t>
    </dgm:pt>
    <dgm:pt modelId="{0F233AEA-10F6-4845-BD8A-8184968CFCB6}" type="parTrans" cxnId="{8C8C913D-71D5-41F7-AC06-F1ACA96CCBA7}">
      <dgm:prSet/>
      <dgm:spPr/>
      <dgm:t>
        <a:bodyPr/>
        <a:lstStyle/>
        <a:p>
          <a:endParaRPr lang="es-CO"/>
        </a:p>
      </dgm:t>
    </dgm:pt>
    <dgm:pt modelId="{159371FD-7B48-43AD-BA14-C54884269C25}" type="sibTrans" cxnId="{8C8C913D-71D5-41F7-AC06-F1ACA96CCBA7}">
      <dgm:prSet/>
      <dgm:spPr/>
      <dgm:t>
        <a:bodyPr/>
        <a:lstStyle/>
        <a:p>
          <a:endParaRPr lang="es-CO"/>
        </a:p>
      </dgm:t>
    </dgm:pt>
    <dgm:pt modelId="{7BE27048-2023-4FA9-A8E6-2603D42F6596}">
      <dgm:prSet custT="1"/>
      <dgm:spPr/>
      <dgm:t>
        <a:bodyPr/>
        <a:lstStyle/>
        <a:p>
          <a:pPr algn="l"/>
          <a:r>
            <a:rPr lang="es-CO" sz="1400" dirty="0" smtClean="0"/>
            <a:t>Participación en comités directivos </a:t>
          </a:r>
        </a:p>
        <a:p>
          <a:pPr algn="l"/>
          <a:endParaRPr lang="es-CO" sz="1400" dirty="0" smtClean="0"/>
        </a:p>
        <a:p>
          <a:pPr algn="l"/>
          <a:r>
            <a:rPr lang="es-CO" sz="1400" dirty="0" smtClean="0"/>
            <a:t>Giras </a:t>
          </a:r>
          <a:r>
            <a:rPr lang="es-419" sz="1400" dirty="0" smtClean="0"/>
            <a:t> </a:t>
          </a:r>
          <a:r>
            <a:rPr lang="es-CO" sz="1400" dirty="0" smtClean="0"/>
            <a:t>técnicas a la</a:t>
          </a:r>
          <a:r>
            <a:rPr lang="es-419" sz="1400" dirty="0" smtClean="0"/>
            <a:t>s</a:t>
          </a:r>
          <a:r>
            <a:rPr lang="es-CO" sz="1400" dirty="0" smtClean="0"/>
            <a:t> Granja</a:t>
          </a:r>
          <a:r>
            <a:rPr lang="es-419" sz="1400" dirty="0" smtClean="0"/>
            <a:t>s </a:t>
          </a:r>
          <a:r>
            <a:rPr lang="es-CO" sz="1400" dirty="0" smtClean="0"/>
            <a:t> de la Compañía</a:t>
          </a:r>
        </a:p>
        <a:p>
          <a:pPr algn="l"/>
          <a:endParaRPr lang="es-CO" sz="1400" dirty="0"/>
        </a:p>
      </dgm:t>
    </dgm:pt>
    <dgm:pt modelId="{A020E12F-A8DB-43F8-80C1-53DE52B3EF43}" type="parTrans" cxnId="{4631107B-B7FA-4129-AA53-9714144E3B7A}">
      <dgm:prSet/>
      <dgm:spPr/>
      <dgm:t>
        <a:bodyPr/>
        <a:lstStyle/>
        <a:p>
          <a:endParaRPr lang="es-CO"/>
        </a:p>
      </dgm:t>
    </dgm:pt>
    <dgm:pt modelId="{7C4A932D-302F-451D-A89A-2B6E3CC2887B}" type="sibTrans" cxnId="{4631107B-B7FA-4129-AA53-9714144E3B7A}">
      <dgm:prSet/>
      <dgm:spPr/>
      <dgm:t>
        <a:bodyPr/>
        <a:lstStyle/>
        <a:p>
          <a:endParaRPr lang="es-CO"/>
        </a:p>
      </dgm:t>
    </dgm:pt>
    <dgm:pt modelId="{16667F80-94DE-485C-A54B-B0C3078703CC}">
      <dgm:prSet custT="1"/>
      <dgm:spPr/>
      <dgm:t>
        <a:bodyPr/>
        <a:lstStyle/>
        <a:p>
          <a:pPr algn="l"/>
          <a:r>
            <a:rPr lang="es-CO" sz="1400" dirty="0" smtClean="0"/>
            <a:t>Aporte de material vegetal </a:t>
          </a:r>
        </a:p>
        <a:p>
          <a:pPr algn="l"/>
          <a:endParaRPr lang="es-CO" sz="1400" dirty="0"/>
        </a:p>
      </dgm:t>
    </dgm:pt>
    <dgm:pt modelId="{11BBCDF3-0F45-4E38-B6B7-0AF2FD16BDC1}" type="parTrans" cxnId="{A15D4E57-A4E2-45C7-BB2F-5BE0960BCCD4}">
      <dgm:prSet/>
      <dgm:spPr/>
      <dgm:t>
        <a:bodyPr/>
        <a:lstStyle/>
        <a:p>
          <a:endParaRPr lang="es-CO"/>
        </a:p>
      </dgm:t>
    </dgm:pt>
    <dgm:pt modelId="{1A7C378E-515E-46CC-8FCA-8BB1E3663CD4}" type="sibTrans" cxnId="{A15D4E57-A4E2-45C7-BB2F-5BE0960BCCD4}">
      <dgm:prSet/>
      <dgm:spPr/>
      <dgm:t>
        <a:bodyPr/>
        <a:lstStyle/>
        <a:p>
          <a:endParaRPr lang="es-CO"/>
        </a:p>
      </dgm:t>
    </dgm:pt>
    <dgm:pt modelId="{42005E7F-4E36-49B3-81D2-8FAD9E1C5428}">
      <dgm:prSet custT="1"/>
      <dgm:spPr/>
      <dgm:t>
        <a:bodyPr/>
        <a:lstStyle/>
        <a:p>
          <a:pPr algn="l"/>
          <a:r>
            <a:rPr lang="es-CO" sz="1400" dirty="0" smtClean="0"/>
            <a:t>Asesoría técnica</a:t>
          </a:r>
        </a:p>
        <a:p>
          <a:pPr algn="l"/>
          <a:endParaRPr lang="es-CO" sz="1400" dirty="0"/>
        </a:p>
      </dgm:t>
    </dgm:pt>
    <dgm:pt modelId="{DF8758A0-20D3-42B8-A47B-1D6272C52625}" type="parTrans" cxnId="{E4B6599F-1D73-48AE-BD15-5560AA6C59FB}">
      <dgm:prSet/>
      <dgm:spPr/>
      <dgm:t>
        <a:bodyPr/>
        <a:lstStyle/>
        <a:p>
          <a:endParaRPr lang="es-CO"/>
        </a:p>
      </dgm:t>
    </dgm:pt>
    <dgm:pt modelId="{FBA80F69-8784-491E-8B10-D581A50A8B44}" type="sibTrans" cxnId="{E4B6599F-1D73-48AE-BD15-5560AA6C59FB}">
      <dgm:prSet/>
      <dgm:spPr/>
      <dgm:t>
        <a:bodyPr/>
        <a:lstStyle/>
        <a:p>
          <a:endParaRPr lang="es-CO"/>
        </a:p>
      </dgm:t>
    </dgm:pt>
    <dgm:pt modelId="{6AA1BE3F-7CD0-4C89-86BA-F2D39EF50C65}">
      <dgm:prSet custT="1"/>
      <dgm:spPr/>
      <dgm:t>
        <a:bodyPr/>
        <a:lstStyle/>
        <a:p>
          <a:pPr algn="l"/>
          <a:r>
            <a:rPr lang="es-CO" sz="1400" dirty="0" smtClean="0"/>
            <a:t>Parcelas demostrativas</a:t>
          </a:r>
          <a:endParaRPr lang="es-CO" sz="1400" dirty="0"/>
        </a:p>
      </dgm:t>
    </dgm:pt>
    <dgm:pt modelId="{73C06993-B380-48AF-9C44-0734FBC122DA}" type="parTrans" cxnId="{8B5F22A9-03BB-485A-AA0C-839FC8CE4565}">
      <dgm:prSet/>
      <dgm:spPr/>
      <dgm:t>
        <a:bodyPr/>
        <a:lstStyle/>
        <a:p>
          <a:endParaRPr lang="es-CO"/>
        </a:p>
      </dgm:t>
    </dgm:pt>
    <dgm:pt modelId="{3140E752-5A82-45DD-BA92-ED67AEBF1690}" type="sibTrans" cxnId="{8B5F22A9-03BB-485A-AA0C-839FC8CE4565}">
      <dgm:prSet/>
      <dgm:spPr/>
      <dgm:t>
        <a:bodyPr/>
        <a:lstStyle/>
        <a:p>
          <a:endParaRPr lang="es-CO"/>
        </a:p>
      </dgm:t>
    </dgm:pt>
    <dgm:pt modelId="{F59380E1-2E7B-4199-A8E7-B83087887E72}">
      <dgm:prSet custT="1"/>
      <dgm:spPr/>
      <dgm:t>
        <a:bodyPr/>
        <a:lstStyle/>
        <a:p>
          <a:r>
            <a:rPr lang="es-ES" sz="1400" dirty="0" smtClean="0"/>
            <a:t>Relación directa entre CNCH y los productores de cacao</a:t>
          </a:r>
        </a:p>
        <a:p>
          <a:endParaRPr lang="es-CO" sz="1400" dirty="0"/>
        </a:p>
      </dgm:t>
    </dgm:pt>
    <dgm:pt modelId="{95DC6D73-1A54-4A8D-84BB-D596152944C9}" type="parTrans" cxnId="{06D9BCCD-7BFF-49CA-9445-748F54CA81D7}">
      <dgm:prSet/>
      <dgm:spPr/>
      <dgm:t>
        <a:bodyPr/>
        <a:lstStyle/>
        <a:p>
          <a:endParaRPr lang="es-CO"/>
        </a:p>
      </dgm:t>
    </dgm:pt>
    <dgm:pt modelId="{89F2CFD2-7BDE-424B-87D9-6B758C8F6C8B}" type="sibTrans" cxnId="{06D9BCCD-7BFF-49CA-9445-748F54CA81D7}">
      <dgm:prSet/>
      <dgm:spPr/>
      <dgm:t>
        <a:bodyPr/>
        <a:lstStyle/>
        <a:p>
          <a:endParaRPr lang="es-CO"/>
        </a:p>
      </dgm:t>
    </dgm:pt>
    <dgm:pt modelId="{BD3FFEED-068B-4A2C-BFE2-489E840CBE0C}">
      <dgm:prSet custT="1"/>
      <dgm:spPr/>
      <dgm:t>
        <a:bodyPr/>
        <a:lstStyle/>
        <a:p>
          <a:r>
            <a:rPr lang="es-ES" sz="1400" dirty="0" smtClean="0"/>
            <a:t>Sostenibilidad económica mediante convenios de comercialización a 10 años.</a:t>
          </a:r>
          <a:endParaRPr lang="es-419" sz="1400" dirty="0" smtClean="0"/>
        </a:p>
        <a:p>
          <a:endParaRPr lang="es-CO" sz="1400" dirty="0"/>
        </a:p>
      </dgm:t>
    </dgm:pt>
    <dgm:pt modelId="{ECA4C157-7411-4552-89E9-75580ED37860}" type="parTrans" cxnId="{8E107026-7EDB-4974-90C8-90019E4D8142}">
      <dgm:prSet/>
      <dgm:spPr/>
      <dgm:t>
        <a:bodyPr/>
        <a:lstStyle/>
        <a:p>
          <a:endParaRPr lang="es-CO"/>
        </a:p>
      </dgm:t>
    </dgm:pt>
    <dgm:pt modelId="{C25BC18F-23EF-4EAF-ABC3-4212FB787ED5}" type="sibTrans" cxnId="{8E107026-7EDB-4974-90C8-90019E4D8142}">
      <dgm:prSet/>
      <dgm:spPr/>
      <dgm:t>
        <a:bodyPr/>
        <a:lstStyle/>
        <a:p>
          <a:endParaRPr lang="es-CO"/>
        </a:p>
      </dgm:t>
    </dgm:pt>
    <dgm:pt modelId="{1CF6C23F-7B5F-4362-BAEA-1EEF3658E9F9}">
      <dgm:prSet custT="1"/>
      <dgm:spPr/>
      <dgm:t>
        <a:bodyPr/>
        <a:lstStyle/>
        <a:p>
          <a:r>
            <a:rPr lang="es-CO" sz="1400" dirty="0" smtClean="0"/>
            <a:t>Capacitación  Norma Técnica </a:t>
          </a:r>
          <a:r>
            <a:rPr lang="es-419" sz="1400" dirty="0" smtClean="0"/>
            <a:t> Colombiana</a:t>
          </a:r>
          <a:r>
            <a:rPr lang="es-CO" sz="1400" dirty="0" smtClean="0"/>
            <a:t>: NTC 1252 y en temas de comercialización de Cacao.</a:t>
          </a:r>
          <a:endParaRPr lang="es-CO" sz="1400" dirty="0"/>
        </a:p>
      </dgm:t>
    </dgm:pt>
    <dgm:pt modelId="{D009CC56-F911-478A-A1F2-5708CD5F0313}" type="parTrans" cxnId="{630B96AE-4CB9-4DD7-88AD-998150F9A411}">
      <dgm:prSet/>
      <dgm:spPr/>
      <dgm:t>
        <a:bodyPr/>
        <a:lstStyle/>
        <a:p>
          <a:endParaRPr lang="es-CO"/>
        </a:p>
      </dgm:t>
    </dgm:pt>
    <dgm:pt modelId="{ED3DCF03-54F8-494F-A503-ADFAA779420D}" type="sibTrans" cxnId="{630B96AE-4CB9-4DD7-88AD-998150F9A411}">
      <dgm:prSet/>
      <dgm:spPr/>
      <dgm:t>
        <a:bodyPr/>
        <a:lstStyle/>
        <a:p>
          <a:endParaRPr lang="es-CO"/>
        </a:p>
      </dgm:t>
    </dgm:pt>
    <dgm:pt modelId="{AF8AF42A-3CE3-40BA-9806-8AE39F4481FF}">
      <dgm:prSet custT="1"/>
      <dgm:spPr/>
      <dgm:t>
        <a:bodyPr/>
        <a:lstStyle/>
        <a:p>
          <a:pPr algn="l"/>
          <a:r>
            <a:rPr lang="es-CO" sz="1400" dirty="0" smtClean="0"/>
            <a:t>Aplicación del Índice de Capacidad Organizacional – ICO</a:t>
          </a:r>
          <a:endParaRPr lang="es-CO" sz="1400" dirty="0"/>
        </a:p>
      </dgm:t>
    </dgm:pt>
    <dgm:pt modelId="{D5D385BF-DEE6-4A97-8ABF-0254FFAE709E}" type="parTrans" cxnId="{3CEB5973-1CEF-4987-ABF3-F7A1154D2461}">
      <dgm:prSet/>
      <dgm:spPr/>
      <dgm:t>
        <a:bodyPr/>
        <a:lstStyle/>
        <a:p>
          <a:endParaRPr lang="es-CO"/>
        </a:p>
      </dgm:t>
    </dgm:pt>
    <dgm:pt modelId="{10B57394-1455-4C36-8008-49EE0BD6A0D7}" type="sibTrans" cxnId="{3CEB5973-1CEF-4987-ABF3-F7A1154D2461}">
      <dgm:prSet/>
      <dgm:spPr/>
      <dgm:t>
        <a:bodyPr/>
        <a:lstStyle/>
        <a:p>
          <a:endParaRPr lang="es-CO"/>
        </a:p>
      </dgm:t>
    </dgm:pt>
    <dgm:pt modelId="{5984EF3A-3B85-405C-8FDC-043EA79FBCDD}">
      <dgm:prSet custT="1"/>
      <dgm:spPr/>
      <dgm:t>
        <a:bodyPr/>
        <a:lstStyle/>
        <a:p>
          <a:endParaRPr lang="es-419" sz="1400" dirty="0" smtClean="0"/>
        </a:p>
        <a:p>
          <a:r>
            <a:rPr lang="es-419" sz="1400" dirty="0" smtClean="0"/>
            <a:t>Capacitación en control administrativo</a:t>
          </a:r>
        </a:p>
        <a:p>
          <a:endParaRPr lang="es-CO" sz="1400" dirty="0"/>
        </a:p>
      </dgm:t>
    </dgm:pt>
    <dgm:pt modelId="{15AEDF6D-26D9-4FB9-9CDD-75CB21CE0EEA}" type="parTrans" cxnId="{65C8E511-F275-4CE0-9E8E-C6A25AEB4A29}">
      <dgm:prSet/>
      <dgm:spPr/>
      <dgm:t>
        <a:bodyPr/>
        <a:lstStyle/>
        <a:p>
          <a:endParaRPr lang="es-CO"/>
        </a:p>
      </dgm:t>
    </dgm:pt>
    <dgm:pt modelId="{08C2BE74-93FA-4F46-B7B6-17EA9B77EE66}" type="sibTrans" cxnId="{65C8E511-F275-4CE0-9E8E-C6A25AEB4A29}">
      <dgm:prSet/>
      <dgm:spPr/>
      <dgm:t>
        <a:bodyPr/>
        <a:lstStyle/>
        <a:p>
          <a:endParaRPr lang="es-CO"/>
        </a:p>
      </dgm:t>
    </dgm:pt>
    <dgm:pt modelId="{A13ABAC1-D171-4ED5-AF81-289CDDC27E07}">
      <dgm:prSet custT="1"/>
      <dgm:spPr/>
      <dgm:t>
        <a:bodyPr/>
        <a:lstStyle/>
        <a:p>
          <a:r>
            <a:rPr lang="es-419" sz="1400" dirty="0" smtClean="0"/>
            <a:t>Capacitación en almacenamiento de grano de cacao</a:t>
          </a:r>
          <a:endParaRPr lang="es-CO" sz="1400" dirty="0"/>
        </a:p>
      </dgm:t>
    </dgm:pt>
    <dgm:pt modelId="{315B5361-6589-411E-A4A6-26E9111F6CE2}" type="parTrans" cxnId="{B9434DCE-393F-4E1B-B8F0-FF08CC9320B3}">
      <dgm:prSet/>
      <dgm:spPr/>
      <dgm:t>
        <a:bodyPr/>
        <a:lstStyle/>
        <a:p>
          <a:endParaRPr lang="es-ES"/>
        </a:p>
      </dgm:t>
    </dgm:pt>
    <dgm:pt modelId="{12DC00FC-A0BD-436E-89BA-8B91B343672B}" type="sibTrans" cxnId="{B9434DCE-393F-4E1B-B8F0-FF08CC9320B3}">
      <dgm:prSet/>
      <dgm:spPr/>
      <dgm:t>
        <a:bodyPr/>
        <a:lstStyle/>
        <a:p>
          <a:endParaRPr lang="es-ES"/>
        </a:p>
      </dgm:t>
    </dgm:pt>
    <dgm:pt modelId="{5E184E3A-AD42-438E-9EF7-AB1C2FB5625C}" type="pres">
      <dgm:prSet presAssocID="{9EBC1C15-8B3C-4890-82A0-8C99AF4966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9D2FE2F-F6B7-4C0D-A514-E6849DFBAFE9}" type="pres">
      <dgm:prSet presAssocID="{86309833-6B1E-4FA8-9A2A-2E28E9727A09}" presName="compositeNode" presStyleCnt="0">
        <dgm:presLayoutVars>
          <dgm:bulletEnabled val="1"/>
        </dgm:presLayoutVars>
      </dgm:prSet>
      <dgm:spPr/>
    </dgm:pt>
    <dgm:pt modelId="{D6C0EDC6-7EC1-4B63-BEED-1602C6FFB0C0}" type="pres">
      <dgm:prSet presAssocID="{86309833-6B1E-4FA8-9A2A-2E28E9727A09}" presName="bgRect" presStyleLbl="node1" presStyleIdx="0" presStyleCnt="4" custScaleY="182498" custLinFactNeighborX="3201" custLinFactNeighborY="0"/>
      <dgm:spPr/>
      <dgm:t>
        <a:bodyPr/>
        <a:lstStyle/>
        <a:p>
          <a:endParaRPr lang="es-CO"/>
        </a:p>
      </dgm:t>
    </dgm:pt>
    <dgm:pt modelId="{E79F400D-ED10-4B54-8F76-91528D913147}" type="pres">
      <dgm:prSet presAssocID="{86309833-6B1E-4FA8-9A2A-2E28E9727A09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CEC89DA-C77D-4CA2-8913-9B0A7A36CB26}" type="pres">
      <dgm:prSet presAssocID="{86309833-6B1E-4FA8-9A2A-2E28E9727A0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BB6ED9-C923-484A-AD59-AAE65FAEE331}" type="pres">
      <dgm:prSet presAssocID="{E1C5B030-02FB-484C-BB37-B85BCF63654C}" presName="hSp" presStyleCnt="0"/>
      <dgm:spPr/>
    </dgm:pt>
    <dgm:pt modelId="{47438D40-12D9-4713-B6AB-50C26992E5DB}" type="pres">
      <dgm:prSet presAssocID="{E1C5B030-02FB-484C-BB37-B85BCF63654C}" presName="vProcSp" presStyleCnt="0"/>
      <dgm:spPr/>
    </dgm:pt>
    <dgm:pt modelId="{D981D7D7-EDCD-4AEB-82A0-1B29911201FA}" type="pres">
      <dgm:prSet presAssocID="{E1C5B030-02FB-484C-BB37-B85BCF63654C}" presName="vSp1" presStyleCnt="0"/>
      <dgm:spPr/>
    </dgm:pt>
    <dgm:pt modelId="{5180B48D-5B5B-451C-9F1D-152F64FEF59A}" type="pres">
      <dgm:prSet presAssocID="{E1C5B030-02FB-484C-BB37-B85BCF63654C}" presName="simulatedConn" presStyleLbl="solidFgAcc1" presStyleIdx="0" presStyleCnt="3"/>
      <dgm:spPr/>
    </dgm:pt>
    <dgm:pt modelId="{1D02CB45-EAD0-4958-96AA-2A7711CBD5FA}" type="pres">
      <dgm:prSet presAssocID="{E1C5B030-02FB-484C-BB37-B85BCF63654C}" presName="vSp2" presStyleCnt="0"/>
      <dgm:spPr/>
    </dgm:pt>
    <dgm:pt modelId="{06A1E327-61A9-4D92-BFF1-B582622028B3}" type="pres">
      <dgm:prSet presAssocID="{E1C5B030-02FB-484C-BB37-B85BCF63654C}" presName="sibTrans" presStyleCnt="0"/>
      <dgm:spPr/>
    </dgm:pt>
    <dgm:pt modelId="{F37D1DE0-017F-44A0-A590-0CD5341FDFFB}" type="pres">
      <dgm:prSet presAssocID="{FE6347C6-2258-4604-BD50-F598F2E9E642}" presName="compositeNode" presStyleCnt="0">
        <dgm:presLayoutVars>
          <dgm:bulletEnabled val="1"/>
        </dgm:presLayoutVars>
      </dgm:prSet>
      <dgm:spPr/>
    </dgm:pt>
    <dgm:pt modelId="{CD06A390-1CF6-4D86-8404-24731882FA9F}" type="pres">
      <dgm:prSet presAssocID="{FE6347C6-2258-4604-BD50-F598F2E9E642}" presName="bgRect" presStyleLbl="node1" presStyleIdx="1" presStyleCnt="4" custScaleY="182498"/>
      <dgm:spPr/>
      <dgm:t>
        <a:bodyPr/>
        <a:lstStyle/>
        <a:p>
          <a:endParaRPr lang="es-CO"/>
        </a:p>
      </dgm:t>
    </dgm:pt>
    <dgm:pt modelId="{CA9FE753-1D02-4E22-80A9-B14CFE5BE976}" type="pres">
      <dgm:prSet presAssocID="{FE6347C6-2258-4604-BD50-F598F2E9E642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BEF9EE-2585-472A-9D48-44DA56E4B9B9}" type="pres">
      <dgm:prSet presAssocID="{FE6347C6-2258-4604-BD50-F598F2E9E64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F778C6-4497-4624-AACB-1DF1613B5D47}" type="pres">
      <dgm:prSet presAssocID="{4B74E294-0B0E-4EB0-8FF8-9D5375255E87}" presName="hSp" presStyleCnt="0"/>
      <dgm:spPr/>
    </dgm:pt>
    <dgm:pt modelId="{9065DBB4-3D45-49B3-B0A7-B0247E8D5B0B}" type="pres">
      <dgm:prSet presAssocID="{4B74E294-0B0E-4EB0-8FF8-9D5375255E87}" presName="vProcSp" presStyleCnt="0"/>
      <dgm:spPr/>
    </dgm:pt>
    <dgm:pt modelId="{7C076467-D8C0-46BC-9482-D075FEDA58F0}" type="pres">
      <dgm:prSet presAssocID="{4B74E294-0B0E-4EB0-8FF8-9D5375255E87}" presName="vSp1" presStyleCnt="0"/>
      <dgm:spPr/>
    </dgm:pt>
    <dgm:pt modelId="{08AE7FD4-FFED-4F19-A10F-7B9A19387FF5}" type="pres">
      <dgm:prSet presAssocID="{4B74E294-0B0E-4EB0-8FF8-9D5375255E87}" presName="simulatedConn" presStyleLbl="solidFgAcc1" presStyleIdx="1" presStyleCnt="3"/>
      <dgm:spPr/>
    </dgm:pt>
    <dgm:pt modelId="{138CD738-F4F1-4FF6-8839-CD2103C5C468}" type="pres">
      <dgm:prSet presAssocID="{4B74E294-0B0E-4EB0-8FF8-9D5375255E87}" presName="vSp2" presStyleCnt="0"/>
      <dgm:spPr/>
    </dgm:pt>
    <dgm:pt modelId="{39B54780-CF38-45C7-A8F4-46C56FCA048A}" type="pres">
      <dgm:prSet presAssocID="{4B74E294-0B0E-4EB0-8FF8-9D5375255E87}" presName="sibTrans" presStyleCnt="0"/>
      <dgm:spPr/>
    </dgm:pt>
    <dgm:pt modelId="{AB57E600-1C5C-4A0D-B983-35663F84FA04}" type="pres">
      <dgm:prSet presAssocID="{969E59FB-8791-4323-9FEE-98B88E3824BE}" presName="compositeNode" presStyleCnt="0">
        <dgm:presLayoutVars>
          <dgm:bulletEnabled val="1"/>
        </dgm:presLayoutVars>
      </dgm:prSet>
      <dgm:spPr/>
    </dgm:pt>
    <dgm:pt modelId="{FA5A44B5-E7AF-41F3-AAB8-658EB3A8FBBF}" type="pres">
      <dgm:prSet presAssocID="{969E59FB-8791-4323-9FEE-98B88E3824BE}" presName="bgRect" presStyleLbl="node1" presStyleIdx="2" presStyleCnt="4" custScaleY="181332"/>
      <dgm:spPr/>
      <dgm:t>
        <a:bodyPr/>
        <a:lstStyle/>
        <a:p>
          <a:endParaRPr lang="es-CO"/>
        </a:p>
      </dgm:t>
    </dgm:pt>
    <dgm:pt modelId="{4878E7A0-7C54-48E7-A5A6-829B0A708895}" type="pres">
      <dgm:prSet presAssocID="{969E59FB-8791-4323-9FEE-98B88E3824BE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3DD1A6-D7F9-4562-BC47-87DB31ACD24E}" type="pres">
      <dgm:prSet presAssocID="{969E59FB-8791-4323-9FEE-98B88E3824BE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E10FC2-A657-426C-95BC-E5821CCEC18A}" type="pres">
      <dgm:prSet presAssocID="{F8303558-AEE2-47C4-9CBB-EBAD83765DB4}" presName="hSp" presStyleCnt="0"/>
      <dgm:spPr/>
    </dgm:pt>
    <dgm:pt modelId="{FFEFEBBF-CACA-4425-8044-1712C457349D}" type="pres">
      <dgm:prSet presAssocID="{F8303558-AEE2-47C4-9CBB-EBAD83765DB4}" presName="vProcSp" presStyleCnt="0"/>
      <dgm:spPr/>
    </dgm:pt>
    <dgm:pt modelId="{01B0B02B-352E-42D3-B90B-A31693010003}" type="pres">
      <dgm:prSet presAssocID="{F8303558-AEE2-47C4-9CBB-EBAD83765DB4}" presName="vSp1" presStyleCnt="0"/>
      <dgm:spPr/>
    </dgm:pt>
    <dgm:pt modelId="{9B784E6E-1F38-4BB3-84FB-90022267DBEB}" type="pres">
      <dgm:prSet presAssocID="{F8303558-AEE2-47C4-9CBB-EBAD83765DB4}" presName="simulatedConn" presStyleLbl="solidFgAcc1" presStyleIdx="2" presStyleCnt="3"/>
      <dgm:spPr/>
    </dgm:pt>
    <dgm:pt modelId="{A242332A-94AB-4A1C-BC5F-C1F4FFF1FC2F}" type="pres">
      <dgm:prSet presAssocID="{F8303558-AEE2-47C4-9CBB-EBAD83765DB4}" presName="vSp2" presStyleCnt="0"/>
      <dgm:spPr/>
    </dgm:pt>
    <dgm:pt modelId="{DD787CDD-0866-4C3B-A57A-342F8CC09405}" type="pres">
      <dgm:prSet presAssocID="{F8303558-AEE2-47C4-9CBB-EBAD83765DB4}" presName="sibTrans" presStyleCnt="0"/>
      <dgm:spPr/>
    </dgm:pt>
    <dgm:pt modelId="{8169387C-8919-4D2E-85C8-5029810811CF}" type="pres">
      <dgm:prSet presAssocID="{B991BA11-A5C8-4E46-8383-78C302A9CCA6}" presName="compositeNode" presStyleCnt="0">
        <dgm:presLayoutVars>
          <dgm:bulletEnabled val="1"/>
        </dgm:presLayoutVars>
      </dgm:prSet>
      <dgm:spPr/>
    </dgm:pt>
    <dgm:pt modelId="{9BCB1CF1-9F82-46D0-855E-2AD6CAD2742C}" type="pres">
      <dgm:prSet presAssocID="{B991BA11-A5C8-4E46-8383-78C302A9CCA6}" presName="bgRect" presStyleLbl="node1" presStyleIdx="3" presStyleCnt="4" custScaleY="183064" custLinFactNeighborX="-1030"/>
      <dgm:spPr/>
      <dgm:t>
        <a:bodyPr/>
        <a:lstStyle/>
        <a:p>
          <a:endParaRPr lang="es-CO"/>
        </a:p>
      </dgm:t>
    </dgm:pt>
    <dgm:pt modelId="{415056EE-DB0A-43E7-93F1-760862C80605}" type="pres">
      <dgm:prSet presAssocID="{B991BA11-A5C8-4E46-8383-78C302A9CCA6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79778A-B186-493F-A824-00A00EC646D8}" type="pres">
      <dgm:prSet presAssocID="{B991BA11-A5C8-4E46-8383-78C302A9CCA6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5E9276F-2D67-40FC-ADCD-BC8A6BFBE766}" type="presOf" srcId="{9EBC1C15-8B3C-4890-82A0-8C99AF49669B}" destId="{5E184E3A-AD42-438E-9EF7-AB1C2FB5625C}" srcOrd="0" destOrd="0" presId="urn:microsoft.com/office/officeart/2005/8/layout/hProcess7#1"/>
    <dgm:cxn modelId="{4631107B-B7FA-4129-AA53-9714144E3B7A}" srcId="{86309833-6B1E-4FA8-9A2A-2E28E9727A09}" destId="{7BE27048-2023-4FA9-A8E6-2603D42F6596}" srcOrd="1" destOrd="0" parTransId="{A020E12F-A8DB-43F8-80C1-53DE52B3EF43}" sibTransId="{7C4A932D-302F-451D-A89A-2B6E3CC2887B}"/>
    <dgm:cxn modelId="{8C8C913D-71D5-41F7-AC06-F1ACA96CCBA7}" srcId="{9EBC1C15-8B3C-4890-82A0-8C99AF49669B}" destId="{B991BA11-A5C8-4E46-8383-78C302A9CCA6}" srcOrd="3" destOrd="0" parTransId="{0F233AEA-10F6-4845-BD8A-8184968CFCB6}" sibTransId="{159371FD-7B48-43AD-BA14-C54884269C25}"/>
    <dgm:cxn modelId="{2E6DB5EA-01EF-4817-ABF7-8300AE6F6E76}" srcId="{FE6347C6-2258-4604-BD50-F598F2E9E642}" destId="{659DDCB1-EC80-4B8F-838A-B8D4C26172A2}" srcOrd="0" destOrd="0" parTransId="{8A2F8846-06E8-4443-BD8F-EE84B15F34F3}" sibTransId="{14530263-6B88-4143-86C6-291BBA371C70}"/>
    <dgm:cxn modelId="{722B83CE-90A3-460A-AB72-664770DE2C5F}" type="presOf" srcId="{86309833-6B1E-4FA8-9A2A-2E28E9727A09}" destId="{E79F400D-ED10-4B54-8F76-91528D913147}" srcOrd="1" destOrd="0" presId="urn:microsoft.com/office/officeart/2005/8/layout/hProcess7#1"/>
    <dgm:cxn modelId="{8B5F22A9-03BB-485A-AA0C-839FC8CE4565}" srcId="{86309833-6B1E-4FA8-9A2A-2E28E9727A09}" destId="{6AA1BE3F-7CD0-4C89-86BA-F2D39EF50C65}" srcOrd="4" destOrd="0" parTransId="{73C06993-B380-48AF-9C44-0734FBC122DA}" sibTransId="{3140E752-5A82-45DD-BA92-ED67AEBF1690}"/>
    <dgm:cxn modelId="{017EA486-7A19-41E0-96CD-BABFE6156F07}" type="presOf" srcId="{42005E7F-4E36-49B3-81D2-8FAD9E1C5428}" destId="{ACEC89DA-C77D-4CA2-8913-9B0A7A36CB26}" srcOrd="0" destOrd="3" presId="urn:microsoft.com/office/officeart/2005/8/layout/hProcess7#1"/>
    <dgm:cxn modelId="{5BB425CA-B3F3-40EC-95B4-DF1C58CD2F4B}" srcId="{86309833-6B1E-4FA8-9A2A-2E28E9727A09}" destId="{9E80E52D-A7BB-4308-99AA-4E6241DE04EF}" srcOrd="0" destOrd="0" parTransId="{4F61F54B-F6F2-4884-ADBD-5C20E8A15101}" sibTransId="{94DECE91-40D5-46D3-A2BA-A4CDD12ED58D}"/>
    <dgm:cxn modelId="{9138EAB1-89A9-4F9D-B6C7-D26ECCF053F3}" srcId="{9EBC1C15-8B3C-4890-82A0-8C99AF49669B}" destId="{969E59FB-8791-4323-9FEE-98B88E3824BE}" srcOrd="2" destOrd="0" parTransId="{5692CE5E-D32F-4673-BF45-1BABE8DA100D}" sibTransId="{F8303558-AEE2-47C4-9CBB-EBAD83765DB4}"/>
    <dgm:cxn modelId="{1B6B871B-BCCD-4819-A4C2-7ED73A2850E6}" type="presOf" srcId="{355EE047-5F2F-42D3-8EDF-765C27BE1A8F}" destId="{F33DD1A6-D7F9-4562-BC47-87DB31ACD24E}" srcOrd="0" destOrd="0" presId="urn:microsoft.com/office/officeart/2005/8/layout/hProcess7#1"/>
    <dgm:cxn modelId="{244BCFCB-88F0-4F9A-AE8B-7DD27C6981B0}" srcId="{969E59FB-8791-4323-9FEE-98B88E3824BE}" destId="{355EE047-5F2F-42D3-8EDF-765C27BE1A8F}" srcOrd="0" destOrd="0" parTransId="{DE517F18-E585-43E7-B488-9157C429E0E5}" sibTransId="{090D58A6-ED29-4A10-BC71-7C23403D8EE8}"/>
    <dgm:cxn modelId="{B5092CFE-61C7-473E-A182-A52156C3C49F}" type="presOf" srcId="{969E59FB-8791-4323-9FEE-98B88E3824BE}" destId="{FA5A44B5-E7AF-41F3-AAB8-658EB3A8FBBF}" srcOrd="0" destOrd="0" presId="urn:microsoft.com/office/officeart/2005/8/layout/hProcess7#1"/>
    <dgm:cxn modelId="{FDA7AA3A-5816-4271-AD20-CAED10176ABF}" type="presOf" srcId="{6AA1BE3F-7CD0-4C89-86BA-F2D39EF50C65}" destId="{ACEC89DA-C77D-4CA2-8913-9B0A7A36CB26}" srcOrd="0" destOrd="4" presId="urn:microsoft.com/office/officeart/2005/8/layout/hProcess7#1"/>
    <dgm:cxn modelId="{70501EBC-B81F-439F-92F8-81E159974CC6}" type="presOf" srcId="{86309833-6B1E-4FA8-9A2A-2E28E9727A09}" destId="{D6C0EDC6-7EC1-4B63-BEED-1602C6FFB0C0}" srcOrd="0" destOrd="0" presId="urn:microsoft.com/office/officeart/2005/8/layout/hProcess7#1"/>
    <dgm:cxn modelId="{3C8D18C7-5B73-4F04-B963-C98334981C9D}" type="presOf" srcId="{FE6347C6-2258-4604-BD50-F598F2E9E642}" destId="{CD06A390-1CF6-4D86-8404-24731882FA9F}" srcOrd="0" destOrd="0" presId="urn:microsoft.com/office/officeart/2005/8/layout/hProcess7#1"/>
    <dgm:cxn modelId="{8E107026-7EDB-4974-90C8-90019E4D8142}" srcId="{FE6347C6-2258-4604-BD50-F598F2E9E642}" destId="{BD3FFEED-068B-4A2C-BFE2-489E840CBE0C}" srcOrd="2" destOrd="0" parTransId="{ECA4C157-7411-4552-89E9-75580ED37860}" sibTransId="{C25BC18F-23EF-4EAF-ABC3-4212FB787ED5}"/>
    <dgm:cxn modelId="{DA759CBD-09F0-4F92-9403-5B78BFD8C9DE}" type="presOf" srcId="{7BE27048-2023-4FA9-A8E6-2603D42F6596}" destId="{ACEC89DA-C77D-4CA2-8913-9B0A7A36CB26}" srcOrd="0" destOrd="1" presId="urn:microsoft.com/office/officeart/2005/8/layout/hProcess7#1"/>
    <dgm:cxn modelId="{D9AA5F93-1514-40D2-9A8F-2CF935DB4377}" type="presOf" srcId="{B991BA11-A5C8-4E46-8383-78C302A9CCA6}" destId="{9BCB1CF1-9F82-46D0-855E-2AD6CAD2742C}" srcOrd="0" destOrd="0" presId="urn:microsoft.com/office/officeart/2005/8/layout/hProcess7#1"/>
    <dgm:cxn modelId="{640EAEF6-C496-43A5-9E84-1F9E61C03ACB}" srcId="{9EBC1C15-8B3C-4890-82A0-8C99AF49669B}" destId="{FE6347C6-2258-4604-BD50-F598F2E9E642}" srcOrd="1" destOrd="0" parTransId="{EDB1C874-16BF-4D9A-B8A9-190D87D73FCA}" sibTransId="{4B74E294-0B0E-4EB0-8FF8-9D5375255E87}"/>
    <dgm:cxn modelId="{1E70A27E-59BB-4A03-BB23-8837A4618809}" type="presOf" srcId="{969E59FB-8791-4323-9FEE-98B88E3824BE}" destId="{4878E7A0-7C54-48E7-A5A6-829B0A708895}" srcOrd="1" destOrd="0" presId="urn:microsoft.com/office/officeart/2005/8/layout/hProcess7#1"/>
    <dgm:cxn modelId="{D6DA2F7B-3A30-4A65-94BA-9A6E377786DC}" type="presOf" srcId="{F59380E1-2E7B-4199-A8E7-B83087887E72}" destId="{D6BEF9EE-2585-472A-9D48-44DA56E4B9B9}" srcOrd="0" destOrd="1" presId="urn:microsoft.com/office/officeart/2005/8/layout/hProcess7#1"/>
    <dgm:cxn modelId="{DAB47109-C4EA-4671-8C3A-A59ADAD7E292}" type="presOf" srcId="{AF8AF42A-3CE3-40BA-9806-8AE39F4481FF}" destId="{F33DD1A6-D7F9-4562-BC47-87DB31ACD24E}" srcOrd="0" destOrd="1" presId="urn:microsoft.com/office/officeart/2005/8/layout/hProcess7#1"/>
    <dgm:cxn modelId="{630B96AE-4CB9-4DD7-88AD-998150F9A411}" srcId="{FE6347C6-2258-4604-BD50-F598F2E9E642}" destId="{1CF6C23F-7B5F-4362-BAEA-1EEF3658E9F9}" srcOrd="3" destOrd="0" parTransId="{D009CC56-F911-478A-A1F2-5708CD5F0313}" sibTransId="{ED3DCF03-54F8-494F-A503-ADFAA779420D}"/>
    <dgm:cxn modelId="{218108E8-2B65-49CA-8BEE-BF332DFA68BB}" type="presOf" srcId="{1CF6C23F-7B5F-4362-BAEA-1EEF3658E9F9}" destId="{D6BEF9EE-2585-472A-9D48-44DA56E4B9B9}" srcOrd="0" destOrd="3" presId="urn:microsoft.com/office/officeart/2005/8/layout/hProcess7#1"/>
    <dgm:cxn modelId="{B4C772E3-EE5E-4087-A6BE-AE278ED6DBAB}" type="presOf" srcId="{A13ABAC1-D171-4ED5-AF81-289CDDC27E07}" destId="{2179778A-B186-493F-A824-00A00EC646D8}" srcOrd="0" destOrd="1" presId="urn:microsoft.com/office/officeart/2005/8/layout/hProcess7#1"/>
    <dgm:cxn modelId="{E4B6599F-1D73-48AE-BD15-5560AA6C59FB}" srcId="{86309833-6B1E-4FA8-9A2A-2E28E9727A09}" destId="{42005E7F-4E36-49B3-81D2-8FAD9E1C5428}" srcOrd="3" destOrd="0" parTransId="{DF8758A0-20D3-42B8-A47B-1D6272C52625}" sibTransId="{FBA80F69-8784-491E-8B10-D581A50A8B44}"/>
    <dgm:cxn modelId="{31BBA197-11D1-4ECB-ADE6-5868D0512CCC}" type="presOf" srcId="{16667F80-94DE-485C-A54B-B0C3078703CC}" destId="{ACEC89DA-C77D-4CA2-8913-9B0A7A36CB26}" srcOrd="0" destOrd="2" presId="urn:microsoft.com/office/officeart/2005/8/layout/hProcess7#1"/>
    <dgm:cxn modelId="{06D9BCCD-7BFF-49CA-9445-748F54CA81D7}" srcId="{FE6347C6-2258-4604-BD50-F598F2E9E642}" destId="{F59380E1-2E7B-4199-A8E7-B83087887E72}" srcOrd="1" destOrd="0" parTransId="{95DC6D73-1A54-4A8D-84BB-D596152944C9}" sibTransId="{89F2CFD2-7BDE-424B-87D9-6B758C8F6C8B}"/>
    <dgm:cxn modelId="{5A7AFD73-6521-47B2-AB0A-B9D7C37CB311}" type="presOf" srcId="{BD3FFEED-068B-4A2C-BFE2-489E840CBE0C}" destId="{D6BEF9EE-2585-472A-9D48-44DA56E4B9B9}" srcOrd="0" destOrd="2" presId="urn:microsoft.com/office/officeart/2005/8/layout/hProcess7#1"/>
    <dgm:cxn modelId="{167CA9DA-25D1-4F8E-8323-BC100942F54B}" type="presOf" srcId="{B991BA11-A5C8-4E46-8383-78C302A9CCA6}" destId="{415056EE-DB0A-43E7-93F1-760862C80605}" srcOrd="1" destOrd="0" presId="urn:microsoft.com/office/officeart/2005/8/layout/hProcess7#1"/>
    <dgm:cxn modelId="{65C8E511-F275-4CE0-9E8E-C6A25AEB4A29}" srcId="{B991BA11-A5C8-4E46-8383-78C302A9CCA6}" destId="{5984EF3A-3B85-405C-8FDC-043EA79FBCDD}" srcOrd="0" destOrd="0" parTransId="{15AEDF6D-26D9-4FB9-9CDD-75CB21CE0EEA}" sibTransId="{08C2BE74-93FA-4F46-B7B6-17EA9B77EE66}"/>
    <dgm:cxn modelId="{B9434DCE-393F-4E1B-B8F0-FF08CC9320B3}" srcId="{B991BA11-A5C8-4E46-8383-78C302A9CCA6}" destId="{A13ABAC1-D171-4ED5-AF81-289CDDC27E07}" srcOrd="1" destOrd="0" parTransId="{315B5361-6589-411E-A4A6-26E9111F6CE2}" sibTransId="{12DC00FC-A0BD-436E-89BA-8B91B343672B}"/>
    <dgm:cxn modelId="{4C49FC7D-3B3B-4696-9519-22E7C85B01DE}" type="presOf" srcId="{9E80E52D-A7BB-4308-99AA-4E6241DE04EF}" destId="{ACEC89DA-C77D-4CA2-8913-9B0A7A36CB26}" srcOrd="0" destOrd="0" presId="urn:microsoft.com/office/officeart/2005/8/layout/hProcess7#1"/>
    <dgm:cxn modelId="{A15D4E57-A4E2-45C7-BB2F-5BE0960BCCD4}" srcId="{86309833-6B1E-4FA8-9A2A-2E28E9727A09}" destId="{16667F80-94DE-485C-A54B-B0C3078703CC}" srcOrd="2" destOrd="0" parTransId="{11BBCDF3-0F45-4E38-B6B7-0AF2FD16BDC1}" sibTransId="{1A7C378E-515E-46CC-8FCA-8BB1E3663CD4}"/>
    <dgm:cxn modelId="{364E8E02-0D0F-4524-AE37-676447CD7DA2}" type="presOf" srcId="{5984EF3A-3B85-405C-8FDC-043EA79FBCDD}" destId="{2179778A-B186-493F-A824-00A00EC646D8}" srcOrd="0" destOrd="0" presId="urn:microsoft.com/office/officeart/2005/8/layout/hProcess7#1"/>
    <dgm:cxn modelId="{DD0E9B26-FCF8-455B-9ACB-6F85EFDDA899}" srcId="{9EBC1C15-8B3C-4890-82A0-8C99AF49669B}" destId="{86309833-6B1E-4FA8-9A2A-2E28E9727A09}" srcOrd="0" destOrd="0" parTransId="{6A31B855-1DF3-4B19-8E08-5135C67064CE}" sibTransId="{E1C5B030-02FB-484C-BB37-B85BCF63654C}"/>
    <dgm:cxn modelId="{1427986F-3DC8-4D91-8FE6-665C19235C1F}" type="presOf" srcId="{659DDCB1-EC80-4B8F-838A-B8D4C26172A2}" destId="{D6BEF9EE-2585-472A-9D48-44DA56E4B9B9}" srcOrd="0" destOrd="0" presId="urn:microsoft.com/office/officeart/2005/8/layout/hProcess7#1"/>
    <dgm:cxn modelId="{3CEB5973-1CEF-4987-ABF3-F7A1154D2461}" srcId="{969E59FB-8791-4323-9FEE-98B88E3824BE}" destId="{AF8AF42A-3CE3-40BA-9806-8AE39F4481FF}" srcOrd="1" destOrd="0" parTransId="{D5D385BF-DEE6-4A97-8ABF-0254FFAE709E}" sibTransId="{10B57394-1455-4C36-8008-49EE0BD6A0D7}"/>
    <dgm:cxn modelId="{94A8691A-46CC-4DEF-B604-15D8D6ED69B3}" type="presOf" srcId="{FE6347C6-2258-4604-BD50-F598F2E9E642}" destId="{CA9FE753-1D02-4E22-80A9-B14CFE5BE976}" srcOrd="1" destOrd="0" presId="urn:microsoft.com/office/officeart/2005/8/layout/hProcess7#1"/>
    <dgm:cxn modelId="{65825EB7-48C2-4ACD-9CD7-F5D2B7446C59}" type="presParOf" srcId="{5E184E3A-AD42-438E-9EF7-AB1C2FB5625C}" destId="{A9D2FE2F-F6B7-4C0D-A514-E6849DFBAFE9}" srcOrd="0" destOrd="0" presId="urn:microsoft.com/office/officeart/2005/8/layout/hProcess7#1"/>
    <dgm:cxn modelId="{4D8E48D3-C09F-460F-87DD-4FC8C8C5C945}" type="presParOf" srcId="{A9D2FE2F-F6B7-4C0D-A514-E6849DFBAFE9}" destId="{D6C0EDC6-7EC1-4B63-BEED-1602C6FFB0C0}" srcOrd="0" destOrd="0" presId="urn:microsoft.com/office/officeart/2005/8/layout/hProcess7#1"/>
    <dgm:cxn modelId="{FC2AC868-C890-49C1-A8DD-2DC2F843419D}" type="presParOf" srcId="{A9D2FE2F-F6B7-4C0D-A514-E6849DFBAFE9}" destId="{E79F400D-ED10-4B54-8F76-91528D913147}" srcOrd="1" destOrd="0" presId="urn:microsoft.com/office/officeart/2005/8/layout/hProcess7#1"/>
    <dgm:cxn modelId="{54E605B0-C403-4975-8D15-BFE23240CE89}" type="presParOf" srcId="{A9D2FE2F-F6B7-4C0D-A514-E6849DFBAFE9}" destId="{ACEC89DA-C77D-4CA2-8913-9B0A7A36CB26}" srcOrd="2" destOrd="0" presId="urn:microsoft.com/office/officeart/2005/8/layout/hProcess7#1"/>
    <dgm:cxn modelId="{EA8062C1-F733-4498-AC2D-279AB628FDD1}" type="presParOf" srcId="{5E184E3A-AD42-438E-9EF7-AB1C2FB5625C}" destId="{6DBB6ED9-C923-484A-AD59-AAE65FAEE331}" srcOrd="1" destOrd="0" presId="urn:microsoft.com/office/officeart/2005/8/layout/hProcess7#1"/>
    <dgm:cxn modelId="{01A7BB2B-A4E1-45D1-A92F-6585D40C3CFF}" type="presParOf" srcId="{5E184E3A-AD42-438E-9EF7-AB1C2FB5625C}" destId="{47438D40-12D9-4713-B6AB-50C26992E5DB}" srcOrd="2" destOrd="0" presId="urn:microsoft.com/office/officeart/2005/8/layout/hProcess7#1"/>
    <dgm:cxn modelId="{C9A8E270-9F90-4D41-B8B0-2133D380A77B}" type="presParOf" srcId="{47438D40-12D9-4713-B6AB-50C26992E5DB}" destId="{D981D7D7-EDCD-4AEB-82A0-1B29911201FA}" srcOrd="0" destOrd="0" presId="urn:microsoft.com/office/officeart/2005/8/layout/hProcess7#1"/>
    <dgm:cxn modelId="{12B400E9-C8ED-4031-A494-E4AD98382833}" type="presParOf" srcId="{47438D40-12D9-4713-B6AB-50C26992E5DB}" destId="{5180B48D-5B5B-451C-9F1D-152F64FEF59A}" srcOrd="1" destOrd="0" presId="urn:microsoft.com/office/officeart/2005/8/layout/hProcess7#1"/>
    <dgm:cxn modelId="{137E04CD-E576-4A42-8C3E-C4BB3687CC0F}" type="presParOf" srcId="{47438D40-12D9-4713-B6AB-50C26992E5DB}" destId="{1D02CB45-EAD0-4958-96AA-2A7711CBD5FA}" srcOrd="2" destOrd="0" presId="urn:microsoft.com/office/officeart/2005/8/layout/hProcess7#1"/>
    <dgm:cxn modelId="{3522984C-8273-4EA9-B5EF-E23831ACA78A}" type="presParOf" srcId="{5E184E3A-AD42-438E-9EF7-AB1C2FB5625C}" destId="{06A1E327-61A9-4D92-BFF1-B582622028B3}" srcOrd="3" destOrd="0" presId="urn:microsoft.com/office/officeart/2005/8/layout/hProcess7#1"/>
    <dgm:cxn modelId="{479014A3-1A18-47DC-9508-6ECB4F464D02}" type="presParOf" srcId="{5E184E3A-AD42-438E-9EF7-AB1C2FB5625C}" destId="{F37D1DE0-017F-44A0-A590-0CD5341FDFFB}" srcOrd="4" destOrd="0" presId="urn:microsoft.com/office/officeart/2005/8/layout/hProcess7#1"/>
    <dgm:cxn modelId="{4CBA014F-CAB9-407F-B562-C1B4B5EBCBBE}" type="presParOf" srcId="{F37D1DE0-017F-44A0-A590-0CD5341FDFFB}" destId="{CD06A390-1CF6-4D86-8404-24731882FA9F}" srcOrd="0" destOrd="0" presId="urn:microsoft.com/office/officeart/2005/8/layout/hProcess7#1"/>
    <dgm:cxn modelId="{4779E5E7-7AA0-4F01-9E24-C51F6ED69E99}" type="presParOf" srcId="{F37D1DE0-017F-44A0-A590-0CD5341FDFFB}" destId="{CA9FE753-1D02-4E22-80A9-B14CFE5BE976}" srcOrd="1" destOrd="0" presId="urn:microsoft.com/office/officeart/2005/8/layout/hProcess7#1"/>
    <dgm:cxn modelId="{5B047DA7-686E-4CE6-ACE9-9D8E3C05E101}" type="presParOf" srcId="{F37D1DE0-017F-44A0-A590-0CD5341FDFFB}" destId="{D6BEF9EE-2585-472A-9D48-44DA56E4B9B9}" srcOrd="2" destOrd="0" presId="urn:microsoft.com/office/officeart/2005/8/layout/hProcess7#1"/>
    <dgm:cxn modelId="{7912E633-B4DE-4A38-BB6E-C47A000B0F8D}" type="presParOf" srcId="{5E184E3A-AD42-438E-9EF7-AB1C2FB5625C}" destId="{ECF778C6-4497-4624-AACB-1DF1613B5D47}" srcOrd="5" destOrd="0" presId="urn:microsoft.com/office/officeart/2005/8/layout/hProcess7#1"/>
    <dgm:cxn modelId="{B27B6F4C-6A0B-4008-B320-A11DA42D29F6}" type="presParOf" srcId="{5E184E3A-AD42-438E-9EF7-AB1C2FB5625C}" destId="{9065DBB4-3D45-49B3-B0A7-B0247E8D5B0B}" srcOrd="6" destOrd="0" presId="urn:microsoft.com/office/officeart/2005/8/layout/hProcess7#1"/>
    <dgm:cxn modelId="{BAC446B4-9B79-48A4-8D7C-6D0163927823}" type="presParOf" srcId="{9065DBB4-3D45-49B3-B0A7-B0247E8D5B0B}" destId="{7C076467-D8C0-46BC-9482-D075FEDA58F0}" srcOrd="0" destOrd="0" presId="urn:microsoft.com/office/officeart/2005/8/layout/hProcess7#1"/>
    <dgm:cxn modelId="{419AD62A-0183-433A-8B94-F5C49A0C290B}" type="presParOf" srcId="{9065DBB4-3D45-49B3-B0A7-B0247E8D5B0B}" destId="{08AE7FD4-FFED-4F19-A10F-7B9A19387FF5}" srcOrd="1" destOrd="0" presId="urn:microsoft.com/office/officeart/2005/8/layout/hProcess7#1"/>
    <dgm:cxn modelId="{4AF59138-68DF-480B-98BD-1735DA26E22A}" type="presParOf" srcId="{9065DBB4-3D45-49B3-B0A7-B0247E8D5B0B}" destId="{138CD738-F4F1-4FF6-8839-CD2103C5C468}" srcOrd="2" destOrd="0" presId="urn:microsoft.com/office/officeart/2005/8/layout/hProcess7#1"/>
    <dgm:cxn modelId="{0769117E-E9AE-4D86-993B-89D9E4985FDE}" type="presParOf" srcId="{5E184E3A-AD42-438E-9EF7-AB1C2FB5625C}" destId="{39B54780-CF38-45C7-A8F4-46C56FCA048A}" srcOrd="7" destOrd="0" presId="urn:microsoft.com/office/officeart/2005/8/layout/hProcess7#1"/>
    <dgm:cxn modelId="{B064A199-6564-4F02-8188-C38CF4F1EAB1}" type="presParOf" srcId="{5E184E3A-AD42-438E-9EF7-AB1C2FB5625C}" destId="{AB57E600-1C5C-4A0D-B983-35663F84FA04}" srcOrd="8" destOrd="0" presId="urn:microsoft.com/office/officeart/2005/8/layout/hProcess7#1"/>
    <dgm:cxn modelId="{4081C3E3-7BEC-4F24-A20C-3D1211101F20}" type="presParOf" srcId="{AB57E600-1C5C-4A0D-B983-35663F84FA04}" destId="{FA5A44B5-E7AF-41F3-AAB8-658EB3A8FBBF}" srcOrd="0" destOrd="0" presId="urn:microsoft.com/office/officeart/2005/8/layout/hProcess7#1"/>
    <dgm:cxn modelId="{91284789-4EA0-4F98-A7A2-9A64A78C7FD8}" type="presParOf" srcId="{AB57E600-1C5C-4A0D-B983-35663F84FA04}" destId="{4878E7A0-7C54-48E7-A5A6-829B0A708895}" srcOrd="1" destOrd="0" presId="urn:microsoft.com/office/officeart/2005/8/layout/hProcess7#1"/>
    <dgm:cxn modelId="{D202510B-5F79-497B-A68E-FD95B04E526C}" type="presParOf" srcId="{AB57E600-1C5C-4A0D-B983-35663F84FA04}" destId="{F33DD1A6-D7F9-4562-BC47-87DB31ACD24E}" srcOrd="2" destOrd="0" presId="urn:microsoft.com/office/officeart/2005/8/layout/hProcess7#1"/>
    <dgm:cxn modelId="{E452678B-C40B-446F-BD14-9332DBD65B5E}" type="presParOf" srcId="{5E184E3A-AD42-438E-9EF7-AB1C2FB5625C}" destId="{D8E10FC2-A657-426C-95BC-E5821CCEC18A}" srcOrd="9" destOrd="0" presId="urn:microsoft.com/office/officeart/2005/8/layout/hProcess7#1"/>
    <dgm:cxn modelId="{476DBD02-3DC7-4707-B055-40E0D23403E0}" type="presParOf" srcId="{5E184E3A-AD42-438E-9EF7-AB1C2FB5625C}" destId="{FFEFEBBF-CACA-4425-8044-1712C457349D}" srcOrd="10" destOrd="0" presId="urn:microsoft.com/office/officeart/2005/8/layout/hProcess7#1"/>
    <dgm:cxn modelId="{B6C03A19-625E-4262-84BB-7A2B6E7EFD68}" type="presParOf" srcId="{FFEFEBBF-CACA-4425-8044-1712C457349D}" destId="{01B0B02B-352E-42D3-B90B-A31693010003}" srcOrd="0" destOrd="0" presId="urn:microsoft.com/office/officeart/2005/8/layout/hProcess7#1"/>
    <dgm:cxn modelId="{21D231F1-9FC6-4777-A62B-275A2ADFCB2B}" type="presParOf" srcId="{FFEFEBBF-CACA-4425-8044-1712C457349D}" destId="{9B784E6E-1F38-4BB3-84FB-90022267DBEB}" srcOrd="1" destOrd="0" presId="urn:microsoft.com/office/officeart/2005/8/layout/hProcess7#1"/>
    <dgm:cxn modelId="{66AB42D1-152F-430C-ACC1-EB1351AF633C}" type="presParOf" srcId="{FFEFEBBF-CACA-4425-8044-1712C457349D}" destId="{A242332A-94AB-4A1C-BC5F-C1F4FFF1FC2F}" srcOrd="2" destOrd="0" presId="urn:microsoft.com/office/officeart/2005/8/layout/hProcess7#1"/>
    <dgm:cxn modelId="{8CA36628-71FA-475F-B563-AFDC0ED7A9D1}" type="presParOf" srcId="{5E184E3A-AD42-438E-9EF7-AB1C2FB5625C}" destId="{DD787CDD-0866-4C3B-A57A-342F8CC09405}" srcOrd="11" destOrd="0" presId="urn:microsoft.com/office/officeart/2005/8/layout/hProcess7#1"/>
    <dgm:cxn modelId="{7C39D622-0233-4A1B-8F47-A0B31E6B2CC5}" type="presParOf" srcId="{5E184E3A-AD42-438E-9EF7-AB1C2FB5625C}" destId="{8169387C-8919-4D2E-85C8-5029810811CF}" srcOrd="12" destOrd="0" presId="urn:microsoft.com/office/officeart/2005/8/layout/hProcess7#1"/>
    <dgm:cxn modelId="{C3B00900-6DED-4E18-8126-93AF4DFB787A}" type="presParOf" srcId="{8169387C-8919-4D2E-85C8-5029810811CF}" destId="{9BCB1CF1-9F82-46D0-855E-2AD6CAD2742C}" srcOrd="0" destOrd="0" presId="urn:microsoft.com/office/officeart/2005/8/layout/hProcess7#1"/>
    <dgm:cxn modelId="{BA790F49-C47D-48D3-A864-CEC563ABB8E5}" type="presParOf" srcId="{8169387C-8919-4D2E-85C8-5029810811CF}" destId="{415056EE-DB0A-43E7-93F1-760862C80605}" srcOrd="1" destOrd="0" presId="urn:microsoft.com/office/officeart/2005/8/layout/hProcess7#1"/>
    <dgm:cxn modelId="{513014AC-C426-4A8F-A37C-556605AEE976}" type="presParOf" srcId="{8169387C-8919-4D2E-85C8-5029810811CF}" destId="{2179778A-B186-493F-A824-00A00EC646D8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0EDC6-7EC1-4B63-BEED-1602C6FFB0C0}">
      <dsp:nvSpPr>
        <dsp:cNvPr id="0" name=""/>
        <dsp:cNvSpPr/>
      </dsp:nvSpPr>
      <dsp:spPr>
        <a:xfrm>
          <a:off x="73189" y="77200"/>
          <a:ext cx="2173566" cy="4760058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TÉCNICO</a:t>
          </a:r>
          <a:endParaRPr lang="es-CO" sz="2400" b="1" kern="1200" dirty="0"/>
        </a:p>
      </dsp:txBody>
      <dsp:txXfrm rot="16200000">
        <a:off x="-1661078" y="1811467"/>
        <a:ext cx="3903248" cy="434713"/>
      </dsp:txXfrm>
    </dsp:sp>
    <dsp:sp modelId="{ACEC89DA-C77D-4CA2-8913-9B0A7A36CB26}">
      <dsp:nvSpPr>
        <dsp:cNvPr id="0" name=""/>
        <dsp:cNvSpPr/>
      </dsp:nvSpPr>
      <dsp:spPr>
        <a:xfrm>
          <a:off x="507902" y="77200"/>
          <a:ext cx="1619307" cy="47600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Capacitaciones en manejo agronómico del cultivo</a:t>
          </a:r>
          <a:r>
            <a:rPr lang="es-419" sz="1400" kern="1200" dirty="0" smtClean="0"/>
            <a:t> de cacao</a:t>
          </a:r>
          <a:endParaRPr lang="es-CO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Participación en comités directivos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Giras </a:t>
          </a:r>
          <a:r>
            <a:rPr lang="es-419" sz="1400" kern="1200" dirty="0" smtClean="0"/>
            <a:t> </a:t>
          </a:r>
          <a:r>
            <a:rPr lang="es-CO" sz="1400" kern="1200" dirty="0" smtClean="0"/>
            <a:t>técnicas a la</a:t>
          </a:r>
          <a:r>
            <a:rPr lang="es-419" sz="1400" kern="1200" dirty="0" smtClean="0"/>
            <a:t>s</a:t>
          </a:r>
          <a:r>
            <a:rPr lang="es-CO" sz="1400" kern="1200" dirty="0" smtClean="0"/>
            <a:t> Granja</a:t>
          </a:r>
          <a:r>
            <a:rPr lang="es-419" sz="1400" kern="1200" dirty="0" smtClean="0"/>
            <a:t>s </a:t>
          </a:r>
          <a:r>
            <a:rPr lang="es-CO" sz="1400" kern="1200" dirty="0" smtClean="0"/>
            <a:t> de la Compañía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Aporte de material vegetal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Asesoría técnica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Parcelas demostrativas</a:t>
          </a:r>
          <a:endParaRPr lang="es-CO" sz="1400" kern="1200" dirty="0"/>
        </a:p>
      </dsp:txBody>
      <dsp:txXfrm>
        <a:off x="507902" y="77200"/>
        <a:ext cx="1619307" cy="4760058"/>
      </dsp:txXfrm>
    </dsp:sp>
    <dsp:sp modelId="{CD06A390-1CF6-4D86-8404-24731882FA9F}">
      <dsp:nvSpPr>
        <dsp:cNvPr id="0" name=""/>
        <dsp:cNvSpPr/>
      </dsp:nvSpPr>
      <dsp:spPr>
        <a:xfrm>
          <a:off x="2253254" y="77200"/>
          <a:ext cx="2173566" cy="4760058"/>
        </a:xfrm>
        <a:prstGeom prst="roundRect">
          <a:avLst>
            <a:gd name="adj" fmla="val 5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COMERCIAL</a:t>
          </a:r>
          <a:endParaRPr lang="es-CO" sz="2400" b="1" kern="1200" dirty="0"/>
        </a:p>
      </dsp:txBody>
      <dsp:txXfrm rot="16200000">
        <a:off x="518987" y="1811467"/>
        <a:ext cx="3903248" cy="434713"/>
      </dsp:txXfrm>
    </dsp:sp>
    <dsp:sp modelId="{5180B48D-5B5B-451C-9F1D-152F64FEF59A}">
      <dsp:nvSpPr>
        <dsp:cNvPr id="0" name=""/>
        <dsp:cNvSpPr/>
      </dsp:nvSpPr>
      <dsp:spPr>
        <a:xfrm rot="5400000">
          <a:off x="2072340" y="2151640"/>
          <a:ext cx="383564" cy="32603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EF9EE-2585-472A-9D48-44DA56E4B9B9}">
      <dsp:nvSpPr>
        <dsp:cNvPr id="0" name=""/>
        <dsp:cNvSpPr/>
      </dsp:nvSpPr>
      <dsp:spPr>
        <a:xfrm>
          <a:off x="2687968" y="77200"/>
          <a:ext cx="1619307" cy="47600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Garantía de compra en nuestras instalaciones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Relación directa entre CNCH y los productores de cacao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Sostenibilidad económica mediante convenios de comercialización a 10 años.</a:t>
          </a:r>
          <a:endParaRPr lang="es-419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Capacitación  Norma Técnica </a:t>
          </a:r>
          <a:r>
            <a:rPr lang="es-419" sz="1400" kern="1200" dirty="0" smtClean="0"/>
            <a:t> Colombiana</a:t>
          </a:r>
          <a:r>
            <a:rPr lang="es-CO" sz="1400" kern="1200" dirty="0" smtClean="0"/>
            <a:t>: NTC 1252 y en temas de comercialización de Cacao.</a:t>
          </a:r>
          <a:endParaRPr lang="es-CO" sz="1400" kern="1200" dirty="0"/>
        </a:p>
      </dsp:txBody>
      <dsp:txXfrm>
        <a:off x="2687968" y="77200"/>
        <a:ext cx="1619307" cy="4760058"/>
      </dsp:txXfrm>
    </dsp:sp>
    <dsp:sp modelId="{FA5A44B5-E7AF-41F3-AAB8-658EB3A8FBBF}">
      <dsp:nvSpPr>
        <dsp:cNvPr id="0" name=""/>
        <dsp:cNvSpPr/>
      </dsp:nvSpPr>
      <dsp:spPr>
        <a:xfrm>
          <a:off x="4502896" y="77200"/>
          <a:ext cx="2173566" cy="4729646"/>
        </a:xfrm>
        <a:prstGeom prst="roundRect">
          <a:avLst>
            <a:gd name="adj" fmla="val 5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SOCIO - ORGANIZACIONAL</a:t>
          </a:r>
          <a:endParaRPr lang="es-CO" sz="2400" b="1" kern="1200" dirty="0"/>
        </a:p>
      </dsp:txBody>
      <dsp:txXfrm rot="16200000">
        <a:off x="2781098" y="1798998"/>
        <a:ext cx="3878309" cy="434713"/>
      </dsp:txXfrm>
    </dsp:sp>
    <dsp:sp modelId="{08AE7FD4-FFED-4F19-A10F-7B9A19387FF5}">
      <dsp:nvSpPr>
        <dsp:cNvPr id="0" name=""/>
        <dsp:cNvSpPr/>
      </dsp:nvSpPr>
      <dsp:spPr>
        <a:xfrm rot="5400000">
          <a:off x="4321982" y="2151640"/>
          <a:ext cx="383564" cy="32603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DD1A6-D7F9-4562-BC47-87DB31ACD24E}">
      <dsp:nvSpPr>
        <dsp:cNvPr id="0" name=""/>
        <dsp:cNvSpPr/>
      </dsp:nvSpPr>
      <dsp:spPr>
        <a:xfrm>
          <a:off x="4937609" y="77200"/>
          <a:ext cx="1619307" cy="47296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Encuentros cacaoteros</a:t>
          </a:r>
          <a:endParaRPr lang="es-419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Programa “Nutresa quiere a los niños” a través de entrega de kits escolares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Aplicación del Índice de Capacidad Organizacional – ICO</a:t>
          </a:r>
          <a:endParaRPr lang="es-CO" sz="1400" kern="1200" dirty="0"/>
        </a:p>
      </dsp:txBody>
      <dsp:txXfrm>
        <a:off x="4937609" y="77200"/>
        <a:ext cx="1619307" cy="4729646"/>
      </dsp:txXfrm>
    </dsp:sp>
    <dsp:sp modelId="{9BCB1CF1-9F82-46D0-855E-2AD6CAD2742C}">
      <dsp:nvSpPr>
        <dsp:cNvPr id="0" name=""/>
        <dsp:cNvSpPr/>
      </dsp:nvSpPr>
      <dsp:spPr>
        <a:xfrm>
          <a:off x="6730150" y="77200"/>
          <a:ext cx="2173566" cy="4774821"/>
        </a:xfrm>
        <a:prstGeom prst="roundRect">
          <a:avLst>
            <a:gd name="adj" fmla="val 5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LOGÍSTICO</a:t>
          </a:r>
          <a:endParaRPr lang="es-CO" sz="2400" b="1" kern="1200" dirty="0"/>
        </a:p>
      </dsp:txBody>
      <dsp:txXfrm rot="16200000">
        <a:off x="4989829" y="1817520"/>
        <a:ext cx="3915353" cy="434713"/>
      </dsp:txXfrm>
    </dsp:sp>
    <dsp:sp modelId="{9B784E6E-1F38-4BB3-84FB-90022267DBEB}">
      <dsp:nvSpPr>
        <dsp:cNvPr id="0" name=""/>
        <dsp:cNvSpPr/>
      </dsp:nvSpPr>
      <dsp:spPr>
        <a:xfrm rot="5400000">
          <a:off x="6571623" y="2151640"/>
          <a:ext cx="383564" cy="32603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9778A-B186-493F-A824-00A00EC646D8}">
      <dsp:nvSpPr>
        <dsp:cNvPr id="0" name=""/>
        <dsp:cNvSpPr/>
      </dsp:nvSpPr>
      <dsp:spPr>
        <a:xfrm>
          <a:off x="7164863" y="77200"/>
          <a:ext cx="1619307" cy="47748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Capacitación en control administrativo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Capacitación en almacenamiento de grano de cacao</a:t>
          </a:r>
          <a:endParaRPr lang="es-CO" sz="1400" kern="1200" dirty="0"/>
        </a:p>
      </dsp:txBody>
      <dsp:txXfrm>
        <a:off x="7164863" y="77200"/>
        <a:ext cx="1619307" cy="4774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84C77-E834-463B-AF39-68503607A462}" type="datetimeFigureOut">
              <a:rPr lang="es-AR" smtClean="0"/>
              <a:pPr/>
              <a:t>31/8/2017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B0D1-F1DB-4FA9-849E-D4DFA17985C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701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0B0D1-F1DB-4FA9-849E-D4DFA17985CA}" type="slidenum">
              <a:rPr lang="es-AR" smtClean="0"/>
              <a:pPr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808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31/08/2017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31/08/2017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31/08/2017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tiff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image" Target="../media/image1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500034" y="2214554"/>
            <a:ext cx="8199254" cy="3614820"/>
            <a:chOff x="500034" y="1822576"/>
            <a:chExt cx="8199254" cy="3614820"/>
          </a:xfrm>
        </p:grpSpPr>
        <p:sp>
          <p:nvSpPr>
            <p:cNvPr id="5" name="2 Subtítulo"/>
            <p:cNvSpPr txBox="1">
              <a:spLocks/>
            </p:cNvSpPr>
            <p:nvPr/>
          </p:nvSpPr>
          <p:spPr>
            <a:xfrm>
              <a:off x="1428728" y="1822576"/>
              <a:ext cx="6400800" cy="8286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dirty="0" smtClean="0">
                  <a:solidFill>
                    <a:schemeClr val="accent1">
                      <a:lumMod val="75000"/>
                    </a:schemeClr>
                  </a:solidFill>
                </a:rPr>
                <a:t>Gira de intercambio: Competitividad en la Agricultura Familiar</a:t>
              </a:r>
            </a:p>
            <a:p>
              <a:endParaRPr lang="es-AR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endParaRPr lang="es-AR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3 CuadroTexto"/>
            <p:cNvSpPr txBox="1"/>
            <p:nvPr/>
          </p:nvSpPr>
          <p:spPr>
            <a:xfrm>
              <a:off x="1905000" y="5037286"/>
              <a:ext cx="6794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AR" sz="2000" dirty="0" smtClean="0">
                  <a:solidFill>
                    <a:srgbClr val="376092"/>
                  </a:solidFill>
                </a:rPr>
                <a:t>Medellín, 31 de agosto y 1 de septiembre de 2017</a:t>
              </a:r>
              <a:endParaRPr lang="es-AR" sz="2000" dirty="0">
                <a:solidFill>
                  <a:srgbClr val="376092"/>
                </a:solidFill>
              </a:endParaRPr>
            </a:p>
          </p:txBody>
        </p:sp>
        <p:sp>
          <p:nvSpPr>
            <p:cNvPr id="7" name="5 CuadroTexto"/>
            <p:cNvSpPr txBox="1"/>
            <p:nvPr/>
          </p:nvSpPr>
          <p:spPr>
            <a:xfrm>
              <a:off x="500034" y="3108460"/>
              <a:ext cx="807249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Mesa de Debate sobre Alianzas Privadas</a:t>
              </a:r>
              <a:endParaRPr lang="es-A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s-A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Exposición: “</a:t>
              </a:r>
              <a:r>
                <a:rPr lang="es-ES_tradnl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La política de vinculación con productores de la agricultura familiar de la Compañía Nacional de Chocolates, Colombia”.</a:t>
              </a:r>
              <a:endParaRPr lang="es-A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endParaRPr lang="es-A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s-A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Expositor:</a:t>
              </a:r>
              <a:r>
                <a:rPr lang="es-419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 Juan Fernando Valenzuela Arango</a:t>
              </a:r>
              <a:endParaRPr lang="es-A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8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5929306"/>
            <a:ext cx="671517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Agrupar 11"/>
          <p:cNvGrpSpPr/>
          <p:nvPr/>
        </p:nvGrpSpPr>
        <p:grpSpPr>
          <a:xfrm>
            <a:off x="107504" y="0"/>
            <a:ext cx="5919470" cy="1657328"/>
            <a:chOff x="107504" y="0"/>
            <a:chExt cx="5919470" cy="1657328"/>
          </a:xfrm>
        </p:grpSpPr>
        <p:pic>
          <p:nvPicPr>
            <p:cNvPr id="4" name="Imagen 3" descr="Captura de pantalla 2017-07-18 a la(s) 17.12.5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04664"/>
              <a:ext cx="5040560" cy="1252664"/>
            </a:xfrm>
            <a:prstGeom prst="rect">
              <a:avLst/>
            </a:prstGeom>
          </p:spPr>
        </p:pic>
        <p:pic>
          <p:nvPicPr>
            <p:cNvPr id="11" name="Imagen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0"/>
              <a:ext cx="5919470" cy="365760"/>
            </a:xfrm>
            <a:prstGeom prst="rect">
              <a:avLst/>
            </a:prstGeom>
            <a:noFill/>
          </p:spPr>
        </p:pic>
      </p:grpSp>
      <p:sp>
        <p:nvSpPr>
          <p:cNvPr id="13" name="Rectángulo 12"/>
          <p:cNvSpPr/>
          <p:nvPr/>
        </p:nvSpPr>
        <p:spPr>
          <a:xfrm>
            <a:off x="1475656" y="1700808"/>
            <a:ext cx="157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>
                <a:solidFill>
                  <a:srgbClr val="376092"/>
                </a:solidFill>
              </a:rPr>
              <a:t>FTG/RF-1329-RG</a:t>
            </a:r>
            <a:endParaRPr lang="es-ES_tradnl" sz="16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796136" y="4512701"/>
            <a:ext cx="316835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s-419" sz="2000" b="1" dirty="0">
                <a:solidFill>
                  <a:schemeClr val="accent6">
                    <a:lumMod val="50000"/>
                  </a:schemeClr>
                </a:solidFill>
                <a:latin typeface="HelveticaNeueLT Std Lt"/>
              </a:rPr>
              <a:t>7</a:t>
            </a:r>
            <a:r>
              <a:rPr lang="es-419" sz="2000" b="1" dirty="0" smtClean="0">
                <a:solidFill>
                  <a:schemeClr val="accent6">
                    <a:lumMod val="50000"/>
                  </a:schemeClr>
                </a:solidFill>
                <a:latin typeface="HelveticaNeueLT Std Lt"/>
              </a:rPr>
              <a:t> 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HelveticaNeueLT Std Lt"/>
              </a:rPr>
              <a:t>Encuentros</a:t>
            </a:r>
            <a:endParaRPr lang="es-419" sz="2000" b="1" dirty="0">
              <a:solidFill>
                <a:schemeClr val="accent6">
                  <a:lumMod val="50000"/>
                </a:schemeClr>
              </a:solidFill>
              <a:latin typeface="HelveticaNeueLT Std Lt"/>
            </a:endParaRPr>
          </a:p>
          <a:p>
            <a:pPr algn="r">
              <a:lnSpc>
                <a:spcPts val="1900"/>
              </a:lnSpc>
            </a:pP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HelveticaNeueLT Std Lt"/>
              </a:rPr>
              <a:t> Cacaoteros </a:t>
            </a:r>
          </a:p>
          <a:p>
            <a:pPr algn="r">
              <a:lnSpc>
                <a:spcPts val="1900"/>
              </a:lnSpc>
            </a:pPr>
            <a:r>
              <a:rPr lang="es-419" sz="2000" dirty="0" smtClean="0">
                <a:latin typeface="+mj-lt"/>
              </a:rPr>
              <a:t>     </a:t>
            </a:r>
            <a:r>
              <a:rPr lang="es-419" dirty="0" smtClean="0">
                <a:latin typeface="+mj-lt"/>
              </a:rPr>
              <a:t>477 </a:t>
            </a:r>
            <a:r>
              <a:rPr lang="es-CO" dirty="0" smtClean="0">
                <a:latin typeface="+mj-lt"/>
              </a:rPr>
              <a:t>participantes</a:t>
            </a:r>
            <a:endParaRPr lang="es-CO" dirty="0">
              <a:latin typeface="+mj-lt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14" y="4409300"/>
            <a:ext cx="1034198" cy="791444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2861623" y="4552672"/>
            <a:ext cx="31505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>
                <a:latin typeface="+mj-lt"/>
              </a:rPr>
              <a:t>Estrategia de Comunicación </a:t>
            </a:r>
            <a:r>
              <a:rPr lang="es-CO" sz="1600" dirty="0" smtClean="0">
                <a:latin typeface="+mj-lt"/>
              </a:rPr>
              <a:t>a través de </a:t>
            </a:r>
            <a:r>
              <a:rPr lang="es-419" sz="1600" dirty="0" smtClean="0">
                <a:latin typeface="+mj-lt"/>
              </a:rPr>
              <a:t>SMS</a:t>
            </a:r>
            <a:r>
              <a:rPr lang="es-CO" sz="1600" dirty="0" smtClean="0">
                <a:latin typeface="+mj-lt"/>
              </a:rPr>
              <a:t>, llegando a</a:t>
            </a:r>
            <a:r>
              <a:rPr lang="es-419" sz="1600" dirty="0" smtClean="0">
                <a:latin typeface="+mj-lt"/>
              </a:rPr>
              <a:t> </a:t>
            </a:r>
            <a:br>
              <a:rPr lang="es-419" sz="1600" dirty="0" smtClean="0">
                <a:latin typeface="+mj-lt"/>
              </a:rPr>
            </a:b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HelveticaNeueLT Std Lt"/>
              </a:rPr>
              <a:t>6</a:t>
            </a:r>
            <a:r>
              <a:rPr lang="es-419" sz="2000" dirty="0" smtClean="0">
                <a:solidFill>
                  <a:schemeClr val="accent3">
                    <a:lumMod val="50000"/>
                  </a:schemeClr>
                </a:solidFill>
                <a:latin typeface="HelveticaNeueLT Std Lt"/>
              </a:rPr>
              <a:t>.</a:t>
            </a: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  <a:latin typeface="HelveticaNeueLT Std Lt"/>
              </a:rPr>
              <a:t>376</a:t>
            </a:r>
            <a:r>
              <a:rPr lang="es-419" sz="2000" b="1" dirty="0" smtClean="0">
                <a:solidFill>
                  <a:schemeClr val="accent3">
                    <a:lumMod val="50000"/>
                  </a:schemeClr>
                </a:solidFill>
                <a:latin typeface="HelveticaNeueLT Std Lt"/>
              </a:rPr>
              <a:t> productores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  <a:latin typeface="HelveticaNeueLT Std Lt"/>
              </a:rPr>
              <a:t> </a:t>
            </a:r>
            <a:endParaRPr lang="es-CO" sz="2000" dirty="0">
              <a:solidFill>
                <a:schemeClr val="accent3">
                  <a:lumMod val="50000"/>
                </a:schemeClr>
              </a:solidFill>
              <a:latin typeface="HelveticaNeueLT Std Lt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960" y="2680464"/>
            <a:ext cx="2967926" cy="1754094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536319" y="4581328"/>
            <a:ext cx="2915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>
                <a:solidFill>
                  <a:srgbClr val="000560"/>
                </a:solidFill>
                <a:latin typeface="HelveticaNeueLT Std Med Cn"/>
              </a:rPr>
              <a:t>7.034 </a:t>
            </a:r>
            <a:r>
              <a:rPr lang="x-none" sz="2000" b="1" smtClean="0">
                <a:solidFill>
                  <a:srgbClr val="000560"/>
                </a:solidFill>
                <a:latin typeface="HelveticaNeueLT Std Med Cn"/>
              </a:rPr>
              <a:t>TM </a:t>
            </a:r>
            <a:r>
              <a:rPr lang="es-CO" sz="2000" b="1" dirty="0" smtClean="0">
                <a:solidFill>
                  <a:srgbClr val="000560"/>
                </a:solidFill>
                <a:latin typeface="HelveticaNeueLT Std Med Cn"/>
              </a:rPr>
              <a:t>de</a:t>
            </a:r>
            <a:r>
              <a:rPr lang="x-none" sz="2000" b="1" smtClean="0">
                <a:solidFill>
                  <a:srgbClr val="000560"/>
                </a:solidFill>
                <a:latin typeface="HelveticaNeueLT Std Med Cn"/>
              </a:rPr>
              <a:t> cacao</a:t>
            </a:r>
            <a:endParaRPr lang="es-CO" sz="2000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" y="4581328"/>
            <a:ext cx="818633" cy="626478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318926" y="4831993"/>
            <a:ext cx="270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sz="1600" smtClean="0">
                <a:latin typeface="+mj-lt"/>
              </a:rPr>
              <a:t>compradas a Asociaciones y Cooperativas</a:t>
            </a:r>
            <a:endParaRPr lang="es-CO" dirty="0">
              <a:latin typeface="+mj-lt"/>
            </a:endParaRPr>
          </a:p>
        </p:txBody>
      </p:sp>
      <p:pic>
        <p:nvPicPr>
          <p:cNvPr id="20" name="Picture 2" descr="D:\fotos_ruta_cacao\Foto2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r="6526"/>
          <a:stretch/>
        </p:blipFill>
        <p:spPr bwMode="auto">
          <a:xfrm>
            <a:off x="251520" y="2752472"/>
            <a:ext cx="2456121" cy="175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n para sm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9" b="24397"/>
          <a:stretch/>
        </p:blipFill>
        <p:spPr bwMode="auto">
          <a:xfrm>
            <a:off x="3563888" y="2752472"/>
            <a:ext cx="2088232" cy="17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685799" y="1556792"/>
            <a:ext cx="77724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 smtClean="0">
                <a:cs typeface="Andalus" pitchFamily="18" charset="-78"/>
              </a:rPr>
              <a:t>Gestión social en el abastecimiento de Cacao.</a:t>
            </a:r>
            <a:r>
              <a:rPr lang="es-CO" sz="2400" b="1" dirty="0" smtClean="0"/>
              <a:t/>
            </a:r>
            <a:br>
              <a:rPr lang="es-CO" sz="2400" b="1" dirty="0" smtClean="0"/>
            </a:br>
            <a:endParaRPr lang="es-CO" sz="24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467544" y="3188996"/>
            <a:ext cx="1315638" cy="2357454"/>
            <a:chOff x="0" y="0"/>
            <a:chExt cx="1601390" cy="960834"/>
          </a:xfrm>
        </p:grpSpPr>
        <p:sp>
          <p:nvSpPr>
            <p:cNvPr id="24" name="23 Rectángulo redondeado"/>
            <p:cNvSpPr/>
            <p:nvPr/>
          </p:nvSpPr>
          <p:spPr>
            <a:xfrm>
              <a:off x="0" y="0"/>
              <a:ext cx="1601390" cy="960834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28142" y="28142"/>
              <a:ext cx="1545106" cy="90455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kern="1200" dirty="0" smtClean="0"/>
                <a:t>Agricultores</a:t>
              </a:r>
              <a:endParaRPr lang="es-CO" sz="1600" kern="1200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2089528" y="3188995"/>
            <a:ext cx="1466942" cy="2400245"/>
            <a:chOff x="-24598" y="0"/>
            <a:chExt cx="1710939" cy="960834"/>
          </a:xfrm>
        </p:grpSpPr>
        <p:sp>
          <p:nvSpPr>
            <p:cNvPr id="27" name="26 Rectángulo redondeado"/>
            <p:cNvSpPr/>
            <p:nvPr/>
          </p:nvSpPr>
          <p:spPr>
            <a:xfrm>
              <a:off x="0" y="0"/>
              <a:ext cx="1601390" cy="960834"/>
            </a:xfrm>
            <a:prstGeom prst="roundRect">
              <a:avLst>
                <a:gd name="adj" fmla="val 10000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-24598" y="28142"/>
              <a:ext cx="1710939" cy="90455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kern="1200" dirty="0" smtClean="0"/>
                <a:t>Asociaciones</a:t>
              </a:r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 dirty="0" smtClean="0"/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kern="1200" dirty="0" smtClean="0"/>
                <a:t>Cooperativas</a:t>
              </a:r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400" kern="1200" dirty="0" smtClean="0"/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kern="1200" dirty="0" smtClean="0"/>
                <a:t>Comercializadores</a:t>
              </a:r>
              <a:endParaRPr lang="es-CO" sz="1200" kern="1200" dirty="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3938252" y="3188996"/>
            <a:ext cx="1315638" cy="2357454"/>
            <a:chOff x="0" y="0"/>
            <a:chExt cx="1601390" cy="960834"/>
          </a:xfrm>
        </p:grpSpPr>
        <p:sp>
          <p:nvSpPr>
            <p:cNvPr id="30" name="29 Rectángulo redondeado"/>
            <p:cNvSpPr/>
            <p:nvPr/>
          </p:nvSpPr>
          <p:spPr>
            <a:xfrm>
              <a:off x="0" y="0"/>
              <a:ext cx="1601390" cy="960834"/>
            </a:xfrm>
            <a:prstGeom prst="roundRect">
              <a:avLst>
                <a:gd name="adj" fmla="val 10000"/>
              </a:avLst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28142" y="28142"/>
              <a:ext cx="1545106" cy="904550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kern="1200" dirty="0" smtClean="0"/>
                <a:t>Estado</a:t>
              </a:r>
              <a:endParaRPr lang="es-CO" sz="1400" kern="1200" dirty="0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5581326" y="3188996"/>
            <a:ext cx="1315638" cy="2357454"/>
            <a:chOff x="0" y="0"/>
            <a:chExt cx="1601390" cy="960834"/>
          </a:xfrm>
        </p:grpSpPr>
        <p:sp>
          <p:nvSpPr>
            <p:cNvPr id="33" name="32 Rectángulo redondeado"/>
            <p:cNvSpPr/>
            <p:nvPr/>
          </p:nvSpPr>
          <p:spPr>
            <a:xfrm>
              <a:off x="0" y="0"/>
              <a:ext cx="1601390" cy="960834"/>
            </a:xfrm>
            <a:prstGeom prst="roundRect">
              <a:avLst>
                <a:gd name="adj" fmla="val 1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28142" y="28142"/>
              <a:ext cx="1545106" cy="90455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dirty="0" smtClean="0"/>
                <a:t>CNCH</a:t>
              </a:r>
              <a:endParaRPr lang="es-CO" sz="1400" kern="1200" dirty="0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7224400" y="3188996"/>
            <a:ext cx="1315638" cy="2357454"/>
            <a:chOff x="0" y="0"/>
            <a:chExt cx="1601390" cy="960834"/>
          </a:xfrm>
        </p:grpSpPr>
        <p:sp>
          <p:nvSpPr>
            <p:cNvPr id="36" name="35 Rectángulo redondeado"/>
            <p:cNvSpPr/>
            <p:nvPr/>
          </p:nvSpPr>
          <p:spPr>
            <a:xfrm>
              <a:off x="0" y="0"/>
              <a:ext cx="1601390" cy="960834"/>
            </a:xfrm>
            <a:prstGeom prst="roundRect">
              <a:avLst>
                <a:gd name="adj" fmla="val 10000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7" name="36 Rectángulo"/>
            <p:cNvSpPr/>
            <p:nvPr/>
          </p:nvSpPr>
          <p:spPr>
            <a:xfrm>
              <a:off x="28142" y="28142"/>
              <a:ext cx="1545106" cy="90455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350" kern="1200" dirty="0" smtClean="0"/>
                <a:t>Clientes  y consumidores</a:t>
              </a:r>
              <a:endParaRPr lang="es-CO" sz="1350" kern="1200" dirty="0"/>
            </a:p>
          </p:txBody>
        </p: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3815" y="2003656"/>
            <a:ext cx="1187875" cy="9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912445"/>
            <a:ext cx="1583834" cy="89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9444" y="2054062"/>
            <a:ext cx="1067474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43 Imagen" descr="Client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22722" y="2383228"/>
            <a:ext cx="1388754" cy="642942"/>
          </a:xfrm>
          <a:prstGeom prst="ellipse">
            <a:avLst/>
          </a:prstGeom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06362" y="2158254"/>
            <a:ext cx="704850" cy="7239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45 Flecha derecha"/>
          <p:cNvSpPr/>
          <p:nvPr/>
        </p:nvSpPr>
        <p:spPr>
          <a:xfrm>
            <a:off x="1801496" y="4252594"/>
            <a:ext cx="309122" cy="35775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Flecha derecha"/>
          <p:cNvSpPr/>
          <p:nvPr/>
        </p:nvSpPr>
        <p:spPr>
          <a:xfrm>
            <a:off x="3580606" y="4250306"/>
            <a:ext cx="309122" cy="35775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Flecha derecha"/>
          <p:cNvSpPr/>
          <p:nvPr/>
        </p:nvSpPr>
        <p:spPr>
          <a:xfrm>
            <a:off x="5257880" y="4250306"/>
            <a:ext cx="309122" cy="35775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Flecha derecha"/>
          <p:cNvSpPr/>
          <p:nvPr/>
        </p:nvSpPr>
        <p:spPr>
          <a:xfrm>
            <a:off x="6892974" y="4250306"/>
            <a:ext cx="309122" cy="35775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393523" y="5790455"/>
            <a:ext cx="32674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533400"/>
            <a:r>
              <a:rPr lang="es-CO" sz="2200" dirty="0">
                <a:latin typeface="+mj-lt"/>
                <a:cs typeface="Andalus" pitchFamily="18" charset="-78"/>
              </a:rPr>
              <a:t>Accionistas e inversionistas</a:t>
            </a:r>
          </a:p>
        </p:txBody>
      </p:sp>
    </p:spTree>
    <p:extLst>
      <p:ext uri="{BB962C8B-B14F-4D97-AF65-F5344CB8AC3E}">
        <p14:creationId xmlns:p14="http://schemas.microsoft.com/office/powerpoint/2010/main" val="2015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813376"/>
            <a:chOff x="27596" y="0"/>
            <a:chExt cx="8874290" cy="6813376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93296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553470"/>
            <a:ext cx="8892480" cy="439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07504" y="1484784"/>
            <a:ext cx="1475656" cy="14401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1656184" y="1484784"/>
            <a:ext cx="1475656" cy="14401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4644008" y="1484784"/>
            <a:ext cx="1475656" cy="14401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7668344" y="1484784"/>
            <a:ext cx="1475656" cy="14401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7668344" y="3068960"/>
            <a:ext cx="1475656" cy="14401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6192688" y="4581128"/>
            <a:ext cx="1475656" cy="14401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144016" y="4476328"/>
            <a:ext cx="1475656" cy="14401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3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2400" b="1" dirty="0" smtClean="0"/>
              <a:t>Relación APROCAFA – CNCh</a:t>
            </a:r>
          </a:p>
          <a:p>
            <a:pPr marL="0" indent="0" algn="ctr">
              <a:buNone/>
            </a:pPr>
            <a:endParaRPr lang="es-419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La Alianza Productiva inició en el 2010, en el municipio de Acandi, departamento de Chocó, con el objetivo de incremetar y tecnificar la producción de cacao en las fincas implementando infraestructura para el manejo de poscosecha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En 2012 recibieron certificación por cumplir</a:t>
            </a:r>
            <a:r>
              <a:rPr lang="es-CO" sz="2200" dirty="0" smtClean="0"/>
              <a:t> </a:t>
            </a:r>
            <a:r>
              <a:rPr lang="es-CO" sz="2200" dirty="0"/>
              <a:t>los criterios </a:t>
            </a:r>
            <a:r>
              <a:rPr lang="es-CO" sz="2200" dirty="0" err="1"/>
              <a:t>Fairtrade</a:t>
            </a:r>
            <a:r>
              <a:rPr lang="es-CO" sz="2200" dirty="0"/>
              <a:t> y los criterios de conformidad </a:t>
            </a:r>
            <a:r>
              <a:rPr lang="es-CO" sz="2200" dirty="0" smtClean="0"/>
              <a:t>de</a:t>
            </a:r>
            <a:r>
              <a:rPr lang="es-419" sz="2200" dirty="0" smtClean="0"/>
              <a:t> </a:t>
            </a:r>
            <a:r>
              <a:rPr lang="es-CO" sz="2200" dirty="0" smtClean="0"/>
              <a:t>FLO-CERT</a:t>
            </a: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En 2015 firmamos el primer Convenio para comercialización de cacao Fairtrade con un plan de abastecimiento de 15 TM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/>
              <a:t> </a:t>
            </a:r>
            <a:r>
              <a:rPr lang="es-419" sz="2200" dirty="0" smtClean="0"/>
              <a:t>Beneficiarios: </a:t>
            </a:r>
            <a:r>
              <a:rPr lang="es-CO" sz="2200" dirty="0" smtClean="0"/>
              <a:t>70 </a:t>
            </a:r>
            <a:r>
              <a:rPr lang="es-419" sz="2200" dirty="0" smtClean="0"/>
              <a:t>f</a:t>
            </a:r>
            <a:r>
              <a:rPr lang="es-CO" sz="2200" dirty="0" smtClean="0"/>
              <a:t>incas </a:t>
            </a:r>
            <a:r>
              <a:rPr lang="es-CO" sz="2200" dirty="0"/>
              <a:t>con productores </a:t>
            </a:r>
            <a:r>
              <a:rPr lang="es-CO" sz="2200" dirty="0" smtClean="0"/>
              <a:t>activos</a:t>
            </a:r>
            <a:endParaRPr lang="es-419" sz="2200" dirty="0" smtClean="0"/>
          </a:p>
          <a:p>
            <a:pPr>
              <a:buFont typeface="Wingdings" panose="05000000000000000000" pitchFamily="2" charset="2"/>
              <a:buChar char="ü"/>
            </a:pPr>
            <a:endParaRPr lang="es-AR" sz="24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37634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2400" b="1" dirty="0" smtClean="0"/>
              <a:t>Comercialización APROCAFA</a:t>
            </a:r>
          </a:p>
          <a:p>
            <a:pPr marL="0" indent="0" algn="ctr">
              <a:buNone/>
            </a:pPr>
            <a:endParaRPr lang="es-419" sz="2400" b="1" dirty="0"/>
          </a:p>
          <a:p>
            <a:pPr marL="0" indent="0" algn="ctr">
              <a:buNone/>
            </a:pPr>
            <a:endParaRPr lang="es-419" sz="2200" dirty="0" smtClean="0"/>
          </a:p>
          <a:p>
            <a:pPr>
              <a:buFont typeface="Wingdings" panose="05000000000000000000" pitchFamily="2" charset="2"/>
              <a:buChar char="ü"/>
            </a:pPr>
            <a:endParaRPr lang="es-AR" sz="24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683568" y="4050938"/>
            <a:ext cx="80335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/>
              <a:t>El proceso de cambio de </a:t>
            </a:r>
            <a:r>
              <a:rPr lang="es-CO" dirty="0" smtClean="0"/>
              <a:t>copa</a:t>
            </a:r>
            <a:r>
              <a:rPr lang="es-419" dirty="0" smtClean="0"/>
              <a:t>s</a:t>
            </a:r>
            <a:r>
              <a:rPr lang="es-CO" dirty="0" smtClean="0"/>
              <a:t> </a:t>
            </a:r>
            <a:r>
              <a:rPr lang="es-CO" dirty="0"/>
              <a:t>empezó a mediados de 2015, razón por la cual </a:t>
            </a:r>
            <a:r>
              <a:rPr lang="es-419" dirty="0" smtClean="0"/>
              <a:t>hubo </a:t>
            </a:r>
            <a:r>
              <a:rPr lang="es-CO" dirty="0" smtClean="0"/>
              <a:t>descenso </a:t>
            </a:r>
            <a:r>
              <a:rPr lang="es-CO" dirty="0"/>
              <a:t>productivo en 2016 </a:t>
            </a:r>
            <a:r>
              <a:rPr lang="es-419" dirty="0" smtClean="0"/>
              <a:t>. Adicional, hubo </a:t>
            </a:r>
            <a:r>
              <a:rPr lang="es-CO" dirty="0" smtClean="0"/>
              <a:t>reportes </a:t>
            </a:r>
            <a:r>
              <a:rPr lang="es-CO" dirty="0"/>
              <a:t>de perdidas por daños de ardillas y loros </a:t>
            </a:r>
            <a:r>
              <a:rPr lang="es-419" dirty="0" smtClean="0"/>
              <a:t>, y</a:t>
            </a:r>
            <a:r>
              <a:rPr lang="es-CO" dirty="0" smtClean="0"/>
              <a:t> </a:t>
            </a:r>
            <a:r>
              <a:rPr lang="es-CO" dirty="0"/>
              <a:t>perdidas por efecto de fenómenos </a:t>
            </a:r>
            <a:r>
              <a:rPr lang="es-CO" dirty="0" smtClean="0"/>
              <a:t>climáticos</a:t>
            </a:r>
            <a:r>
              <a:rPr lang="es-419" dirty="0" smtClean="0"/>
              <a:t> </a:t>
            </a:r>
            <a:r>
              <a:rPr lang="es-CO" dirty="0" smtClean="0"/>
              <a:t>.</a:t>
            </a:r>
            <a:endParaRPr lang="es-419" dirty="0" smtClean="0"/>
          </a:p>
          <a:p>
            <a:pPr algn="just"/>
            <a:r>
              <a:rPr lang="es-CO" dirty="0" smtClean="0"/>
              <a:t> </a:t>
            </a:r>
            <a:endParaRPr lang="es-419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/>
              <a:t>En </a:t>
            </a:r>
            <a:r>
              <a:rPr lang="es-CO" dirty="0"/>
              <a:t>2017 se espera una mejor </a:t>
            </a:r>
            <a:r>
              <a:rPr lang="es-CO" dirty="0" smtClean="0"/>
              <a:t>producción</a:t>
            </a:r>
            <a:r>
              <a:rPr lang="es-419" dirty="0" smtClean="0"/>
              <a:t>, </a:t>
            </a:r>
            <a:r>
              <a:rPr lang="es-CO" dirty="0" smtClean="0"/>
              <a:t>observamos </a:t>
            </a:r>
            <a:r>
              <a:rPr lang="es-CO" dirty="0"/>
              <a:t>mejores rendimientos productivos </a:t>
            </a:r>
            <a:r>
              <a:rPr lang="es-419" dirty="0" smtClean="0"/>
              <a:t>con corte a julio, </a:t>
            </a:r>
            <a:r>
              <a:rPr lang="es-CO" dirty="0" smtClean="0"/>
              <a:t>comparando </a:t>
            </a:r>
            <a:r>
              <a:rPr lang="es-CO" dirty="0"/>
              <a:t>2015 y </a:t>
            </a:r>
            <a:r>
              <a:rPr lang="es-CO" dirty="0" smtClean="0"/>
              <a:t>2016</a:t>
            </a:r>
            <a:r>
              <a:rPr lang="es-419" dirty="0" smtClean="0"/>
              <a:t>.</a:t>
            </a: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75706"/>
              </p:ext>
            </p:extLst>
          </p:nvPr>
        </p:nvGraphicFramePr>
        <p:xfrm>
          <a:off x="1524000" y="2204864"/>
          <a:ext cx="55689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682750"/>
                <a:gridCol w="1854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Año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Producción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dirty="0" smtClean="0"/>
                        <a:t>Venta a CNCh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4,082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3,674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7,665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7,665 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6,860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    6,105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400" b="1" dirty="0" smtClean="0"/>
              <a:t>Desafíos </a:t>
            </a:r>
            <a:r>
              <a:rPr lang="es-CO" sz="2400" b="1" dirty="0"/>
              <a:t>y </a:t>
            </a:r>
            <a:r>
              <a:rPr lang="es-CO" sz="2400" b="1" dirty="0" smtClean="0"/>
              <a:t>retos</a:t>
            </a:r>
            <a:endParaRPr lang="es-419" sz="2400" b="1" dirty="0" smtClean="0"/>
          </a:p>
          <a:p>
            <a:pPr marL="0" indent="0" algn="ctr">
              <a:buNone/>
            </a:pPr>
            <a:endParaRPr lang="es-CO" sz="24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/>
              <a:t>Conflicto armado en la </a:t>
            </a:r>
            <a:r>
              <a:rPr lang="es-CO" sz="2200" dirty="0" smtClean="0"/>
              <a:t>zona</a:t>
            </a: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 smtClean="0"/>
              <a:t>Logística </a:t>
            </a:r>
            <a:r>
              <a:rPr lang="es-CO" sz="2200" dirty="0"/>
              <a:t>de </a:t>
            </a:r>
            <a:r>
              <a:rPr lang="es-CO" sz="2200" dirty="0" smtClean="0"/>
              <a:t>transporte</a:t>
            </a:r>
            <a:r>
              <a:rPr lang="es-419" sz="2200" dirty="0" smtClean="0"/>
              <a:t> compleja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Desconocimiento</a:t>
            </a:r>
            <a:r>
              <a:rPr lang="es-CO" sz="2200" dirty="0" smtClean="0"/>
              <a:t> de</a:t>
            </a:r>
            <a:r>
              <a:rPr lang="es-419" sz="2200" dirty="0" smtClean="0"/>
              <a:t> la</a:t>
            </a:r>
            <a:r>
              <a:rPr lang="es-CO" sz="2200" dirty="0" smtClean="0"/>
              <a:t> </a:t>
            </a:r>
            <a:r>
              <a:rPr lang="es-CO" sz="2200" dirty="0"/>
              <a:t>cultura </a:t>
            </a:r>
            <a:r>
              <a:rPr lang="es-CO" sz="2200" dirty="0" smtClean="0"/>
              <a:t>cacaotera</a:t>
            </a: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Factores climáticos afectando los procesos de cosecha y poscosecha (Verano y escasez de agua)</a:t>
            </a:r>
          </a:p>
          <a:p>
            <a:pPr>
              <a:buFont typeface="Wingdings" panose="05000000000000000000" pitchFamily="2" charset="2"/>
              <a:buChar char="ü"/>
            </a:pPr>
            <a:endParaRPr lang="es-AR" sz="24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19689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19691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037709"/>
            <a:ext cx="8229600" cy="599169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419" sz="2400" b="1" dirty="0" smtClean="0"/>
              <a:t>Apoyo de CNCh</a:t>
            </a:r>
          </a:p>
          <a:p>
            <a:pPr marL="0" indent="0" algn="ctr">
              <a:buNone/>
            </a:pPr>
            <a:endParaRPr lang="es-CO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Asistencia técnica durante los dos primeros años de inicio de la alianza</a:t>
            </a:r>
            <a:br>
              <a:rPr lang="es-419" sz="2200" dirty="0" smtClean="0"/>
            </a:b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 smtClean="0"/>
              <a:t>Convites</a:t>
            </a: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CO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/>
              <a:t>Grupos </a:t>
            </a:r>
            <a:r>
              <a:rPr lang="es-CO" sz="2200" dirty="0" smtClean="0"/>
              <a:t>formativos</a:t>
            </a: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CO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 smtClean="0"/>
              <a:t>P</a:t>
            </a:r>
            <a:r>
              <a:rPr lang="es-419" sz="2200" dirty="0" smtClean="0"/>
              <a:t>rácticas </a:t>
            </a:r>
            <a:r>
              <a:rPr lang="es-CO" sz="2200" dirty="0" smtClean="0"/>
              <a:t>demostrativas</a:t>
            </a: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Aporte de material vegetal (semillas y varetas de cacao y bolsas para vivero)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Capital de trabajo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Subsidio para transporte del cacao al punto de compra de CNCh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Gira a la fábrica de Nacional de Chocolates para conocer el proceso productivo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/>
              <a:t>Encuentro cacaotero 2017 </a:t>
            </a:r>
          </a:p>
          <a:p>
            <a:pPr marL="0" indent="0" algn="just">
              <a:buNone/>
            </a:pP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CO" sz="2200" dirty="0"/>
          </a:p>
          <a:p>
            <a:pPr algn="just">
              <a:buFont typeface="Wingdings" panose="05000000000000000000" pitchFamily="2" charset="2"/>
              <a:buChar char="ü"/>
            </a:pPr>
            <a:endParaRPr lang="es-419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es-AR" sz="24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21759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7" name="Imagen 6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/>
              <a:t/>
            </a:r>
            <a:br>
              <a:rPr lang="es-419" dirty="0"/>
            </a:br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/>
              <a:t/>
            </a:r>
            <a:br>
              <a:rPr lang="es-419" dirty="0"/>
            </a:br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 smtClean="0"/>
              <a:t>Muchas gracias!</a:t>
            </a:r>
            <a:br>
              <a:rPr lang="es-419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94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579296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2200" b="1" dirty="0" smtClean="0"/>
              <a:t>Compañ</a:t>
            </a:r>
            <a:r>
              <a:rPr lang="es-ES" sz="2200" b="1" dirty="0" smtClean="0"/>
              <a:t>í</a:t>
            </a:r>
            <a:r>
              <a:rPr lang="es-419" sz="2200" b="1" dirty="0" smtClean="0"/>
              <a:t>a Nacional de Chocolates- </a:t>
            </a:r>
            <a:r>
              <a:rPr lang="es-419" sz="2200" b="1" dirty="0"/>
              <a:t>Área de Compras y </a:t>
            </a:r>
            <a:r>
              <a:rPr lang="es-419" sz="2200" b="1" dirty="0" smtClean="0"/>
              <a:t>Fomento Agrícola </a:t>
            </a:r>
          </a:p>
          <a:p>
            <a:pPr marL="0" indent="0" algn="just">
              <a:buNone/>
            </a:pPr>
            <a:endParaRPr lang="es-419" sz="2200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2100" dirty="0" smtClean="0"/>
              <a:t>Creada </a:t>
            </a:r>
            <a:r>
              <a:rPr lang="es-419" sz="2100" dirty="0" smtClean="0"/>
              <a:t> </a:t>
            </a:r>
            <a:r>
              <a:rPr lang="es-CO" sz="2100" dirty="0"/>
              <a:t>en </a:t>
            </a:r>
            <a:r>
              <a:rPr lang="es-CO" sz="2100" dirty="0" smtClean="0"/>
              <a:t>1958</a:t>
            </a:r>
            <a:r>
              <a:rPr lang="es-419" sz="2100" dirty="0" smtClean="0"/>
              <a:t>, más </a:t>
            </a:r>
            <a:r>
              <a:rPr lang="es-419" sz="2100" dirty="0"/>
              <a:t>de 50 años</a:t>
            </a:r>
            <a:r>
              <a:rPr lang="es-CO" sz="2100" dirty="0"/>
              <a:t> p</a:t>
            </a:r>
            <a:r>
              <a:rPr lang="es-419" sz="2100" dirty="0"/>
              <a:t>romoviendo </a:t>
            </a:r>
            <a:r>
              <a:rPr lang="es-CO" sz="2100" dirty="0"/>
              <a:t>la </a:t>
            </a:r>
            <a:r>
              <a:rPr lang="es-CO" sz="2100" dirty="0" err="1"/>
              <a:t>cacaocultura</a:t>
            </a:r>
            <a:r>
              <a:rPr lang="es-CO" sz="2100" dirty="0"/>
              <a:t> en el país</a:t>
            </a:r>
            <a:endParaRPr lang="es-419" sz="2100" dirty="0"/>
          </a:p>
          <a:p>
            <a:pPr algn="just"/>
            <a:endParaRPr lang="es-419" sz="21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419" sz="2100" dirty="0"/>
              <a:t>Integrada por 3 pilares fundamentales: Comercialización, Proyectos e </a:t>
            </a:r>
            <a:r>
              <a:rPr lang="es-419" sz="2100" dirty="0" smtClean="0"/>
              <a:t>Investigación.</a:t>
            </a:r>
            <a:endParaRPr lang="es-419" sz="2100" dirty="0"/>
          </a:p>
          <a:p>
            <a:pPr marL="285750" indent="-285750" algn="just">
              <a:buFont typeface="Wingdings" pitchFamily="2" charset="2"/>
              <a:buChar char="ü"/>
            </a:pPr>
            <a:endParaRPr lang="es-419" sz="21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419" sz="2100" dirty="0" smtClean="0"/>
              <a:t>Intervención</a:t>
            </a:r>
            <a:r>
              <a:rPr lang="es-CO" sz="2100" dirty="0" smtClean="0"/>
              <a:t> </a:t>
            </a:r>
            <a:r>
              <a:rPr lang="es-CO" sz="2100" dirty="0"/>
              <a:t>directa en las zonas cacaoteras</a:t>
            </a:r>
            <a:r>
              <a:rPr lang="es-419" sz="2100" dirty="0"/>
              <a:t> a través de </a:t>
            </a:r>
            <a:r>
              <a:rPr lang="es-CO" sz="2100" dirty="0"/>
              <a:t>proyectos: </a:t>
            </a:r>
            <a:r>
              <a:rPr lang="es-419" sz="2100" dirty="0"/>
              <a:t> </a:t>
            </a:r>
            <a:r>
              <a:rPr lang="es-CO" sz="2100" dirty="0"/>
              <a:t>Alianzas </a:t>
            </a:r>
            <a:r>
              <a:rPr lang="es-419" sz="2100" dirty="0"/>
              <a:t>estratégicas públicas y </a:t>
            </a:r>
            <a:r>
              <a:rPr lang="es-CO" sz="2100" dirty="0"/>
              <a:t>privad</a:t>
            </a:r>
            <a:r>
              <a:rPr lang="es-419" sz="2100" dirty="0"/>
              <a:t>as</a:t>
            </a:r>
            <a:r>
              <a:rPr lang="es-419" sz="2100" dirty="0" smtClean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419" sz="21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419" sz="2100" dirty="0"/>
              <a:t>Objetivo: abastecimiento sostenible de cacao a la Compañ</a:t>
            </a:r>
            <a:r>
              <a:rPr lang="es-ES" sz="2100" dirty="0"/>
              <a:t>í</a:t>
            </a:r>
            <a:r>
              <a:rPr lang="es-419" sz="2100" dirty="0"/>
              <a:t>a.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419" sz="2200" dirty="0"/>
          </a:p>
          <a:p>
            <a:endParaRPr lang="es-AR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72008"/>
            <a:ext cx="8874290" cy="6741368"/>
            <a:chOff x="27596" y="0"/>
            <a:chExt cx="8874290" cy="6741368"/>
          </a:xfrm>
        </p:grpSpPr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88640"/>
              <a:ext cx="864096" cy="849069"/>
            </a:xfrm>
            <a:prstGeom prst="rect">
              <a:avLst/>
            </a:prstGeom>
          </p:spPr>
        </p:pic>
        <p:pic>
          <p:nvPicPr>
            <p:cNvPr id="10" name="Imagen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899592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028862738"/>
              </p:ext>
            </p:extLst>
          </p:nvPr>
        </p:nvGraphicFramePr>
        <p:xfrm>
          <a:off x="71438" y="1124744"/>
          <a:ext cx="892971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2200" b="1" dirty="0"/>
              <a:t>Proceso de Inscripción como </a:t>
            </a:r>
            <a:r>
              <a:rPr lang="es-419" sz="2200" b="1" dirty="0" smtClean="0"/>
              <a:t>Proveedor de CNCh</a:t>
            </a:r>
            <a:endParaRPr lang="es-CO" sz="2200" b="1" dirty="0">
              <a:solidFill>
                <a:schemeClr val="bg1"/>
              </a:solidFill>
            </a:endParaRPr>
          </a:p>
          <a:p>
            <a:pPr algn="just">
              <a:buFont typeface="+mj-lt"/>
              <a:buAutoNum type="arabicPeriod"/>
            </a:pPr>
            <a:endParaRPr lang="es-CO" sz="2600" dirty="0"/>
          </a:p>
          <a:p>
            <a:pPr algn="just">
              <a:buFont typeface="+mj-lt"/>
              <a:buAutoNum type="arabicPeriod"/>
            </a:pPr>
            <a:r>
              <a:rPr lang="es-CO" sz="2200" dirty="0"/>
              <a:t>Certificado de Existencia y Representación Legal </a:t>
            </a:r>
            <a:endParaRPr lang="es-419" sz="2200" dirty="0"/>
          </a:p>
          <a:p>
            <a:pPr algn="just">
              <a:buFont typeface="+mj-lt"/>
              <a:buAutoNum type="arabicPeriod"/>
            </a:pPr>
            <a:r>
              <a:rPr lang="es-CO" sz="2200" dirty="0"/>
              <a:t>RUT</a:t>
            </a:r>
            <a:endParaRPr lang="es-419" sz="2200" dirty="0"/>
          </a:p>
          <a:p>
            <a:pPr algn="just">
              <a:buFont typeface="+mj-lt"/>
              <a:buAutoNum type="arabicPeriod"/>
            </a:pPr>
            <a:r>
              <a:rPr lang="es-419" sz="2200" dirty="0"/>
              <a:t>Fotocopia de la cédula del Rep. Legal</a:t>
            </a:r>
            <a:r>
              <a:rPr lang="es-CO" sz="22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s-CO" sz="2200" dirty="0"/>
              <a:t>Certificación Bancaria</a:t>
            </a:r>
          </a:p>
          <a:p>
            <a:pPr algn="just">
              <a:buFont typeface="+mj-lt"/>
              <a:buAutoNum type="arabicPeriod"/>
            </a:pPr>
            <a:r>
              <a:rPr lang="es-CO" sz="2200" dirty="0"/>
              <a:t>Carta de autorización a CNCH para transferir dinero por la </a:t>
            </a:r>
            <a:r>
              <a:rPr lang="es-419" sz="2200" dirty="0"/>
              <a:t>compra de cacao a la cuenta </a:t>
            </a:r>
            <a:r>
              <a:rPr lang="es-419" sz="2200" dirty="0" smtClean="0"/>
              <a:t>bancaria ,</a:t>
            </a:r>
            <a:r>
              <a:rPr lang="es-CO" sz="2200" dirty="0" smtClean="0"/>
              <a:t> </a:t>
            </a:r>
            <a:r>
              <a:rPr lang="es-CO" sz="2200" dirty="0"/>
              <a:t>firmada por el representante legal</a:t>
            </a:r>
            <a:r>
              <a:rPr lang="es-CO" sz="2200" dirty="0" smtClean="0"/>
              <a:t>.</a:t>
            </a:r>
            <a:endParaRPr lang="es-419" sz="2200" dirty="0" smtClean="0"/>
          </a:p>
          <a:p>
            <a:pPr algn="just">
              <a:buFont typeface="+mj-lt"/>
              <a:buAutoNum type="arabicPeriod"/>
            </a:pPr>
            <a:endParaRPr lang="es-419" sz="2200" dirty="0"/>
          </a:p>
          <a:p>
            <a:pPr marL="0" indent="0">
              <a:buNone/>
            </a:pPr>
            <a:r>
              <a:rPr lang="es-419" sz="2200" dirty="0" smtClean="0"/>
              <a:t>Tiempo: 8 días hábiles</a:t>
            </a:r>
            <a:endParaRPr lang="es-AR" sz="22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2400" b="1" dirty="0" smtClean="0"/>
              <a:t>Beneficios para los productores</a:t>
            </a:r>
            <a:br>
              <a:rPr lang="es-419" sz="2400" b="1" dirty="0" smtClean="0"/>
            </a:br>
            <a:endParaRPr lang="es-419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000" dirty="0" smtClean="0"/>
              <a:t>Proyecto de vida familiar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000" dirty="0"/>
              <a:t>Mayor</a:t>
            </a:r>
            <a:r>
              <a:rPr lang="es-CO" sz="2000" dirty="0"/>
              <a:t> ingreso por venta de cacao </a:t>
            </a:r>
            <a:r>
              <a:rPr lang="es-419" sz="2000" dirty="0"/>
              <a:t>ya que hay relación</a:t>
            </a:r>
            <a:r>
              <a:rPr lang="es-CO" sz="2000" dirty="0"/>
              <a:t> directa</a:t>
            </a:r>
            <a:r>
              <a:rPr lang="es-419" sz="2000" dirty="0"/>
              <a:t> </a:t>
            </a:r>
            <a:r>
              <a:rPr lang="es-CO" sz="2000" dirty="0"/>
              <a:t>entre la industria chocolatera y los productores de </a:t>
            </a:r>
            <a:r>
              <a:rPr lang="es-CO" sz="2000" dirty="0" smtClean="0"/>
              <a:t>cacao</a:t>
            </a:r>
            <a:endParaRPr lang="es-419" sz="20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CO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/>
              <a:t>Sostenibilidad económica mediante la firma de convenio de comercialización a 10 </a:t>
            </a:r>
            <a:r>
              <a:rPr lang="es-CO" sz="2000" dirty="0" smtClean="0"/>
              <a:t>años</a:t>
            </a:r>
            <a:endParaRPr lang="es-419" sz="20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CO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000" dirty="0"/>
              <a:t>3</a:t>
            </a:r>
            <a:r>
              <a:rPr lang="es-CO" sz="2000" dirty="0"/>
              <a:t> ha generan utilidades equivalentes a </a:t>
            </a:r>
            <a:r>
              <a:rPr lang="es-419" sz="2000" dirty="0"/>
              <a:t>2</a:t>
            </a:r>
            <a:r>
              <a:rPr lang="es-CO" sz="2000" dirty="0"/>
              <a:t> SMMLV.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es-AR" sz="24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419" sz="2600" b="1" dirty="0" smtClean="0"/>
              <a:t>Beneficios para la comunidad</a:t>
            </a:r>
          </a:p>
          <a:p>
            <a:pPr marL="0" indent="0" algn="ctr">
              <a:buNone/>
            </a:pPr>
            <a:endParaRPr lang="es-419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200" dirty="0" smtClean="0"/>
              <a:t>Alternativa productiva económicamente viable</a:t>
            </a:r>
            <a:r>
              <a:rPr lang="es-419" sz="2200" dirty="0" smtClean="0"/>
              <a:t> </a:t>
            </a:r>
            <a:r>
              <a:rPr lang="es-ES" sz="2200" dirty="0"/>
              <a:t>y como sustituto de cultivos ilícitos.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/>
              <a:t>Mejorar la calidad de vida, </a:t>
            </a:r>
            <a:r>
              <a:rPr lang="es-419" sz="2200" dirty="0" smtClean="0"/>
              <a:t>especiamente </a:t>
            </a:r>
            <a:r>
              <a:rPr lang="es-CO" sz="2200" dirty="0" smtClean="0"/>
              <a:t>en </a:t>
            </a:r>
            <a:r>
              <a:rPr lang="es-CO" sz="2200" dirty="0"/>
              <a:t>zonas de conflicto y con altas necesidades sociales y económicas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/>
              <a:t>Producción amigable con el ambiente y la salud humana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200" dirty="0"/>
              <a:t>Relevo generacional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200" dirty="0" smtClean="0"/>
              <a:t>Fortalecimiento de la comunidad con </a:t>
            </a:r>
            <a:r>
              <a:rPr lang="es-ES" sz="2200" dirty="0" smtClean="0"/>
              <a:t>prácticas </a:t>
            </a:r>
            <a:r>
              <a:rPr lang="es-ES" sz="2200" dirty="0"/>
              <a:t>adecuadas.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2200" dirty="0"/>
          </a:p>
          <a:p>
            <a:pPr algn="just">
              <a:buFont typeface="Wingdings" panose="05000000000000000000" pitchFamily="2" charset="2"/>
              <a:buChar char="ü"/>
            </a:pPr>
            <a:endParaRPr lang="es-CO" sz="22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419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es-AR" sz="24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26894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2400" b="1" dirty="0" smtClean="0"/>
              <a:t>Beneficios para CNCh</a:t>
            </a:r>
          </a:p>
          <a:p>
            <a:pPr marL="0" indent="0" algn="ctr">
              <a:buNone/>
            </a:pPr>
            <a:endParaRPr lang="es-419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/>
              <a:t>Reducción en costos de transacción al acercar los productores a la empresa.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419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/>
              <a:t>Abastecimiento de grano de cacao más sostenible mediante relaciones serias con las asociaciones de </a:t>
            </a:r>
            <a:r>
              <a:rPr lang="es-CO" sz="2000" dirty="0" smtClean="0"/>
              <a:t>productores</a:t>
            </a:r>
            <a:endParaRPr lang="es-419" sz="20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419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/>
              <a:t>Obtención de materia prima diferenciada (certificaciones orgánico, FLO, origen).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O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sz="2000" dirty="0"/>
              <a:t>Sostenibilidad de la cadena productiva en el mediano y largo plazo</a:t>
            </a:r>
            <a:endParaRPr lang="es-ES" sz="2000" dirty="0"/>
          </a:p>
          <a:p>
            <a:pPr algn="just">
              <a:buFont typeface="Wingdings" panose="05000000000000000000" pitchFamily="2" charset="2"/>
              <a:buChar char="ü"/>
            </a:pPr>
            <a:endParaRPr lang="es-CO" sz="22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s-419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es-AR" sz="2400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414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s-419" sz="2400" b="1" dirty="0" smtClean="0"/>
              <a:t/>
            </a:r>
            <a:br>
              <a:rPr lang="es-419" sz="2400" b="1" dirty="0" smtClean="0"/>
            </a:br>
            <a:r>
              <a:rPr lang="es-419" sz="2400" b="1" dirty="0" smtClean="0"/>
              <a:t>Resultados 2016</a:t>
            </a:r>
            <a:endParaRPr lang="es-AR" sz="2400" b="1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  <p:sp>
        <p:nvSpPr>
          <p:cNvPr id="9" name="8 Rectángulo"/>
          <p:cNvSpPr/>
          <p:nvPr/>
        </p:nvSpPr>
        <p:spPr>
          <a:xfrm>
            <a:off x="1269076" y="4726975"/>
            <a:ext cx="1388006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700"/>
              </a:lnSpc>
            </a:pPr>
            <a:r>
              <a:rPr lang="es-CO" sz="1600" dirty="0" smtClean="0">
                <a:latin typeface="+mj-lt"/>
              </a:rPr>
              <a:t>Habilidades </a:t>
            </a:r>
          </a:p>
          <a:p>
            <a:pPr algn="r">
              <a:lnSpc>
                <a:spcPts val="1700"/>
              </a:lnSpc>
            </a:pPr>
            <a:r>
              <a:rPr lang="es-CO" sz="1600" dirty="0" smtClean="0">
                <a:latin typeface="+mj-lt"/>
              </a:rPr>
              <a:t>técnicas</a:t>
            </a:r>
            <a:endParaRPr lang="x-none" sz="1600">
              <a:latin typeface="+mj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40776" y="5191193"/>
            <a:ext cx="2372945" cy="667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s-CO" sz="2400" b="1" dirty="0" smtClean="0">
                <a:solidFill>
                  <a:srgbClr val="FFB601"/>
                </a:solidFill>
                <a:latin typeface="HelveticaNeueLT Std Med Cn"/>
              </a:rPr>
              <a:t>en </a:t>
            </a:r>
            <a:r>
              <a:rPr lang="x-none" sz="2400" b="1" smtClean="0">
                <a:solidFill>
                  <a:srgbClr val="FFB601"/>
                </a:solidFill>
                <a:latin typeface="HelveticaNeueLT Std Med Cn"/>
              </a:rPr>
              <a:t>2.792</a:t>
            </a:r>
            <a:r>
              <a:rPr lang="es-CO" sz="2400" b="1" dirty="0" smtClean="0">
                <a:solidFill>
                  <a:srgbClr val="FFB601"/>
                </a:solidFill>
                <a:latin typeface="HelveticaNeueLT Std Med Cn"/>
              </a:rPr>
              <a:t> </a:t>
            </a:r>
            <a:r>
              <a:rPr lang="x-none" sz="2400" b="1" smtClean="0">
                <a:solidFill>
                  <a:srgbClr val="FFB601"/>
                </a:solidFill>
                <a:latin typeface="HelveticaNeueLT Std Med Cn"/>
              </a:rPr>
              <a:t>agricultores</a:t>
            </a:r>
            <a:endParaRPr lang="es-CO" sz="2400" b="1" dirty="0">
              <a:solidFill>
                <a:srgbClr val="FFB601"/>
              </a:solidFill>
              <a:latin typeface="HelveticaNeueLT Std Med Cn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820388" y="4750673"/>
            <a:ext cx="1640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00"/>
              </a:lnSpc>
            </a:pPr>
            <a:r>
              <a:rPr lang="es-CO" sz="2400" b="1" dirty="0" smtClean="0">
                <a:solidFill>
                  <a:srgbClr val="0070C0"/>
                </a:solidFill>
                <a:latin typeface="HelveticaNeueLT Std Med Cn"/>
              </a:rPr>
              <a:t>2</a:t>
            </a:r>
            <a:r>
              <a:rPr lang="es-419" sz="2400" b="1" dirty="0" smtClean="0">
                <a:solidFill>
                  <a:srgbClr val="0070C0"/>
                </a:solidFill>
                <a:latin typeface="HelveticaNeueLT Std Med Cn"/>
              </a:rPr>
              <a:t>.</a:t>
            </a:r>
            <a:r>
              <a:rPr lang="es-CO" sz="2400" b="1" dirty="0" smtClean="0">
                <a:solidFill>
                  <a:srgbClr val="0070C0"/>
                </a:solidFill>
                <a:latin typeface="HelveticaNeueLT Std Med Cn"/>
              </a:rPr>
              <a:t>635</a:t>
            </a:r>
            <a:r>
              <a:rPr lang="es-419" sz="2400" b="1" dirty="0" smtClean="0">
                <a:solidFill>
                  <a:srgbClr val="0070C0"/>
                </a:solidFill>
                <a:latin typeface="HelveticaNeueLT Std Med Cn"/>
              </a:rPr>
              <a:t>.</a:t>
            </a:r>
            <a:r>
              <a:rPr lang="es-CO" sz="2400" b="1" dirty="0" smtClean="0">
                <a:solidFill>
                  <a:srgbClr val="0070C0"/>
                </a:solidFill>
                <a:latin typeface="HelveticaNeueLT Std Med Cn"/>
              </a:rPr>
              <a:t>552 </a:t>
            </a:r>
          </a:p>
          <a:p>
            <a:pPr algn="ctr">
              <a:lnSpc>
                <a:spcPts val="2400"/>
              </a:lnSpc>
            </a:pPr>
            <a:r>
              <a:rPr lang="es-CO" sz="2400" b="1" dirty="0" smtClean="0">
                <a:solidFill>
                  <a:srgbClr val="0070C0"/>
                </a:solidFill>
                <a:latin typeface="HelveticaNeueLT Std Med Cn"/>
              </a:rPr>
              <a:t>unidades </a:t>
            </a:r>
            <a:endParaRPr lang="es-CO" sz="2400" b="1" dirty="0">
              <a:solidFill>
                <a:srgbClr val="0070C0"/>
              </a:solidFill>
              <a:latin typeface="HelveticaNeueLT Std Med Cn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03261" y="5374316"/>
            <a:ext cx="2520280" cy="6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x-none" sz="1600">
                <a:latin typeface="+mj-lt"/>
              </a:rPr>
              <a:t>de material vegetal distribuidas a </a:t>
            </a:r>
            <a:r>
              <a:rPr lang="x-none" sz="1600" smtClean="0">
                <a:latin typeface="+mj-lt"/>
              </a:rPr>
              <a:t>nivel </a:t>
            </a:r>
            <a:r>
              <a:rPr lang="x-none" sz="1600">
                <a:latin typeface="+mj-lt"/>
              </a:rPr>
              <a:t>nacional.</a:t>
            </a:r>
          </a:p>
          <a:p>
            <a:pPr algn="ctr">
              <a:lnSpc>
                <a:spcPts val="1400"/>
              </a:lnSpc>
            </a:pPr>
            <a:endParaRPr lang="es-CO" sz="1600" i="1" dirty="0">
              <a:latin typeface="+mj-lt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8" y="4804991"/>
            <a:ext cx="881680" cy="674727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08" y="4637073"/>
            <a:ext cx="1080120" cy="826587"/>
          </a:xfrm>
          <a:prstGeom prst="rect">
            <a:avLst/>
          </a:prstGeom>
        </p:spPr>
      </p:pic>
      <p:pic>
        <p:nvPicPr>
          <p:cNvPr id="19" name="Picture 3" descr="D:\fotos_ruta_cacao\Fot03.t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r="15456"/>
          <a:stretch/>
        </p:blipFill>
        <p:spPr bwMode="auto">
          <a:xfrm>
            <a:off x="3363855" y="2675507"/>
            <a:ext cx="2360273" cy="175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6732240" y="4818114"/>
            <a:ext cx="244827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s-CO" sz="1600" dirty="0" smtClean="0">
                <a:latin typeface="+mj-lt"/>
                <a:cs typeface="Arial" panose="020B0604020202020204" pitchFamily="34" charset="0"/>
              </a:rPr>
              <a:t>Relevo </a:t>
            </a:r>
            <a:r>
              <a:rPr lang="es-CO" sz="1600" dirty="0">
                <a:latin typeface="+mj-lt"/>
                <a:cs typeface="Arial" panose="020B0604020202020204" pitchFamily="34" charset="0"/>
              </a:rPr>
              <a:t>generacional </a:t>
            </a:r>
            <a:r>
              <a:rPr lang="es-CO" sz="1600" dirty="0" smtClean="0">
                <a:latin typeface="+mj-lt"/>
                <a:cs typeface="Arial" panose="020B0604020202020204" pitchFamily="34" charset="0"/>
              </a:rPr>
              <a:t>en </a:t>
            </a:r>
            <a:r>
              <a:rPr lang="es-419" sz="2000" b="1" dirty="0" smtClean="0">
                <a:solidFill>
                  <a:srgbClr val="00B0F0"/>
                </a:solidFill>
                <a:latin typeface="HelveticaNeueLT Std Lt"/>
                <a:cs typeface="Arial" panose="020B0604020202020204" pitchFamily="34" charset="0"/>
              </a:rPr>
              <a:t>12.281</a:t>
            </a:r>
            <a:r>
              <a:rPr lang="es-CO" sz="2000" b="1" dirty="0" smtClean="0">
                <a:solidFill>
                  <a:srgbClr val="00B0F0"/>
                </a:solidFill>
                <a:latin typeface="HelveticaNeueLT Std Lt"/>
                <a:cs typeface="Arial" panose="020B0604020202020204" pitchFamily="34" charset="0"/>
              </a:rPr>
              <a:t> familias</a:t>
            </a:r>
            <a:endParaRPr lang="es-CO" sz="1600" dirty="0">
              <a:latin typeface="HelveticaNeueLT Std Lt"/>
              <a:cs typeface="Arial" panose="020B0604020202020204" pitchFamily="34" charset="0"/>
            </a:endParaRPr>
          </a:p>
          <a:p>
            <a:pPr algn="ctr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12320"/>
            <a:ext cx="1136481" cy="869719"/>
          </a:xfrm>
          <a:prstGeom prst="rect">
            <a:avLst/>
          </a:prstGeom>
        </p:spPr>
      </p:pic>
      <p:pic>
        <p:nvPicPr>
          <p:cNvPr id="22" name="Picture 2" descr="D:\fotos_ruta_cacao\Foto 13.t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t="13387" r="16967" b="11759"/>
          <a:stretch/>
        </p:blipFill>
        <p:spPr bwMode="auto">
          <a:xfrm>
            <a:off x="6277438" y="2686900"/>
            <a:ext cx="2780291" cy="17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fotos_ruta_cacao\Foto 18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2" y="2652106"/>
            <a:ext cx="2418989" cy="18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_tradnl" sz="2000" b="1" dirty="0" smtClean="0">
                <a:solidFill>
                  <a:schemeClr val="accent2">
                    <a:lumMod val="75000"/>
                  </a:schemeClr>
                </a:solidFill>
              </a:rPr>
              <a:t>La política de vinculación con productores de la agricultura familiar de la Compañía Nacional de Chocolates</a:t>
            </a:r>
            <a:r>
              <a:rPr lang="es-AR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sz="2000" b="1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34838" y="4672180"/>
            <a:ext cx="1485536" cy="485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x-none" sz="2200" b="1" smtClean="0">
                <a:solidFill>
                  <a:srgbClr val="FFB601"/>
                </a:solidFill>
                <a:latin typeface="HelveticaNeueLT Std Lt"/>
              </a:rPr>
              <a:t>122 Alianzas</a:t>
            </a:r>
            <a:endParaRPr lang="es-CO" sz="2200" dirty="0">
              <a:solidFill>
                <a:srgbClr val="FFB601"/>
              </a:solidFill>
              <a:latin typeface="HelveticaNeueLT Std 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06846" y="5251266"/>
            <a:ext cx="22718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x-none" sz="1600" smtClean="0">
                <a:latin typeface="+mj-lt"/>
              </a:rPr>
              <a:t>Desarrollo </a:t>
            </a:r>
            <a:r>
              <a:rPr lang="x-none" sz="1600">
                <a:latin typeface="+mj-lt"/>
              </a:rPr>
              <a:t>Social y A</a:t>
            </a:r>
            <a:r>
              <a:rPr lang="es-ES" sz="1600" dirty="0">
                <a:latin typeface="+mj-lt"/>
              </a:rPr>
              <a:t>g</a:t>
            </a:r>
            <a:r>
              <a:rPr lang="x-none" sz="1600">
                <a:latin typeface="+mj-lt"/>
              </a:rPr>
              <a:t>rícola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387166" y="4509120"/>
            <a:ext cx="2440213" cy="1166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200" b="1" dirty="0" smtClean="0">
                <a:solidFill>
                  <a:srgbClr val="00B050"/>
                </a:solidFill>
                <a:latin typeface="HelveticaNeueLT Std Med Cn"/>
              </a:rPr>
              <a:t>2</a:t>
            </a:r>
            <a:r>
              <a:rPr lang="es-419" sz="2200" b="1" dirty="0" smtClean="0">
                <a:solidFill>
                  <a:srgbClr val="00B050"/>
                </a:solidFill>
                <a:latin typeface="HelveticaNeueLT Std Med Cn"/>
              </a:rPr>
              <a:t>3.052</a:t>
            </a:r>
          </a:p>
          <a:p>
            <a:pPr algn="ctr"/>
            <a:r>
              <a:rPr lang="es-419" sz="2200" b="1" dirty="0" smtClean="0">
                <a:solidFill>
                  <a:srgbClr val="00B050"/>
                </a:solidFill>
                <a:latin typeface="HelveticaNeueLT Std Med Cn"/>
              </a:rPr>
              <a:t> hectáreas</a:t>
            </a:r>
            <a:r>
              <a:rPr lang="es-CO" sz="2200" b="1" dirty="0" smtClean="0">
                <a:solidFill>
                  <a:srgbClr val="00B050"/>
                </a:solidFill>
                <a:latin typeface="HelveticaNeueLT Std Med Cn"/>
              </a:rPr>
              <a:t> </a:t>
            </a:r>
            <a:endParaRPr lang="es-419" sz="2200" b="1" dirty="0" smtClean="0">
              <a:solidFill>
                <a:srgbClr val="00B050"/>
              </a:solidFill>
              <a:latin typeface="HelveticaNeueLT Std Med Cn"/>
            </a:endParaRPr>
          </a:p>
          <a:p>
            <a:pPr algn="ctr">
              <a:lnSpc>
                <a:spcPts val="3100"/>
              </a:lnSpc>
            </a:pPr>
            <a:r>
              <a:rPr lang="es-CO" sz="2200" b="1" dirty="0" smtClean="0">
                <a:solidFill>
                  <a:srgbClr val="00B050"/>
                </a:solidFill>
                <a:latin typeface="HelveticaNeueLT Std Med Cn"/>
              </a:rPr>
              <a:t> </a:t>
            </a:r>
            <a:endParaRPr lang="es-CO" sz="2200" b="1" dirty="0">
              <a:solidFill>
                <a:srgbClr val="00B050"/>
              </a:solidFill>
              <a:latin typeface="HelveticaNeueLT Std Med Cn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240654" y="4653136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>
                <a:latin typeface="+mj-lt"/>
              </a:rPr>
              <a:t>Presencia en:</a:t>
            </a:r>
            <a:endParaRPr lang="x-none" sz="1600">
              <a:latin typeface="+mj-lt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216493" y="4869160"/>
            <a:ext cx="2820003" cy="460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100"/>
              </a:lnSpc>
            </a:pPr>
            <a:r>
              <a:rPr lang="es-CO" sz="2400" b="1" dirty="0" smtClean="0">
                <a:solidFill>
                  <a:srgbClr val="0070C0"/>
                </a:solidFill>
                <a:latin typeface="HelveticaNeueLT Std Med Cn"/>
              </a:rPr>
              <a:t>2</a:t>
            </a:r>
            <a:r>
              <a:rPr lang="es-419" sz="2400" b="1" dirty="0" smtClean="0">
                <a:solidFill>
                  <a:srgbClr val="0070C0"/>
                </a:solidFill>
                <a:latin typeface="HelveticaNeueLT Std Med Cn"/>
              </a:rPr>
              <a:t>4 </a:t>
            </a:r>
            <a:r>
              <a:rPr lang="es-CO" sz="2400" b="1" dirty="0" smtClean="0">
                <a:solidFill>
                  <a:srgbClr val="0070C0"/>
                </a:solidFill>
                <a:latin typeface="HelveticaNeueLT Std Med Cn"/>
              </a:rPr>
              <a:t>departamentos</a:t>
            </a:r>
            <a:endParaRPr lang="es-CO" sz="2400" b="1" dirty="0">
              <a:solidFill>
                <a:srgbClr val="0070C0"/>
              </a:solidFill>
              <a:latin typeface="HelveticaNeueLT Std Med Cn"/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70" y="4412110"/>
            <a:ext cx="1028924" cy="787408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24" y="4672078"/>
            <a:ext cx="822098" cy="629130"/>
          </a:xfrm>
          <a:prstGeom prst="rect">
            <a:avLst/>
          </a:prstGeom>
        </p:spPr>
      </p:pic>
      <p:pic>
        <p:nvPicPr>
          <p:cNvPr id="20" name="Picture 4" descr="D:\fotos_ruta_cacao\Foto 02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58" y="2537673"/>
            <a:ext cx="2176507" cy="181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22" y="2537674"/>
            <a:ext cx="2899480" cy="1819424"/>
          </a:xfrm>
          <a:prstGeom prst="rect">
            <a:avLst/>
          </a:prstGeom>
        </p:spPr>
      </p:pic>
      <p:pic>
        <p:nvPicPr>
          <p:cNvPr id="22" name="Picture 3" descr="D:\fotos_ruta_cacao\Foto 17.t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9322" r="25295" b="9963"/>
          <a:stretch/>
        </p:blipFill>
        <p:spPr bwMode="auto">
          <a:xfrm>
            <a:off x="394125" y="2578896"/>
            <a:ext cx="2416977" cy="180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34" y="4399320"/>
            <a:ext cx="1080120" cy="8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985</Words>
  <Application>Microsoft Office PowerPoint</Application>
  <PresentationFormat>Presentación en pantalla (4:3)</PresentationFormat>
  <Paragraphs>182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Andalus</vt:lpstr>
      <vt:lpstr>Arial</vt:lpstr>
      <vt:lpstr>Calibri</vt:lpstr>
      <vt:lpstr>HelveticaNeueLT Std Lt</vt:lpstr>
      <vt:lpstr>HelveticaNeueLT Std Med Cn</vt:lpstr>
      <vt:lpstr>Wingdings</vt:lpstr>
      <vt:lpstr>Tema de Office</vt:lpstr>
      <vt:lpstr>Presentación de PowerPoint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“La política de vinculación con productores de la agricultura familiar de la Compañía Nacional de Chocolates”</vt:lpstr>
      <vt:lpstr>      Muchas gracias!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“Encadenamientos productivos y circuitos cortos: innovaciones en esquemas de producción y comercialización para la agricultura familiar”</dc:title>
  <dc:creator>ykababe</dc:creator>
  <cp:lastModifiedBy>Juan Fernando Valenzuela Arango</cp:lastModifiedBy>
  <cp:revision>68</cp:revision>
  <dcterms:created xsi:type="dcterms:W3CDTF">2017-08-11T20:08:02Z</dcterms:created>
  <dcterms:modified xsi:type="dcterms:W3CDTF">2017-08-31T14:00:24Z</dcterms:modified>
</cp:coreProperties>
</file>