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80" r:id="rId3"/>
    <p:sldId id="281" r:id="rId4"/>
    <p:sldId id="282" r:id="rId5"/>
    <p:sldId id="274" r:id="rId6"/>
    <p:sldId id="283" r:id="rId7"/>
    <p:sldId id="273" r:id="rId8"/>
    <p:sldId id="275" r:id="rId9"/>
    <p:sldId id="272" r:id="rId10"/>
    <p:sldId id="284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06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84C77-E834-463B-AF39-68503607A462}" type="datetimeFigureOut">
              <a:rPr lang="es-AR" smtClean="0"/>
              <a:pPr/>
              <a:t>28/08/2017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0B0D1-F1DB-4FA9-849E-D4DFA17985CA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7010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28/08/2017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aristizac@eafit.edu.co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500034" y="2214554"/>
            <a:ext cx="8199254" cy="3614820"/>
            <a:chOff x="500034" y="1822576"/>
            <a:chExt cx="8199254" cy="3614820"/>
          </a:xfrm>
        </p:grpSpPr>
        <p:sp>
          <p:nvSpPr>
            <p:cNvPr id="5" name="2 Subtítulo"/>
            <p:cNvSpPr txBox="1">
              <a:spLocks/>
            </p:cNvSpPr>
            <p:nvPr/>
          </p:nvSpPr>
          <p:spPr>
            <a:xfrm>
              <a:off x="1428728" y="1822576"/>
              <a:ext cx="6400800" cy="82868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dirty="0">
                  <a:solidFill>
                    <a:schemeClr val="accent1">
                      <a:lumMod val="75000"/>
                    </a:schemeClr>
                  </a:solidFill>
                </a:rPr>
                <a:t>Gira de intercambio: Competitividad en la Agricultura Familiar</a:t>
              </a:r>
            </a:p>
            <a:p>
              <a:endParaRPr lang="es-AR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endParaRPr lang="es-AR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" name="3 CuadroTexto"/>
            <p:cNvSpPr txBox="1"/>
            <p:nvPr/>
          </p:nvSpPr>
          <p:spPr>
            <a:xfrm>
              <a:off x="1905000" y="5037286"/>
              <a:ext cx="6794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AR" sz="2000" dirty="0">
                  <a:solidFill>
                    <a:srgbClr val="376092"/>
                  </a:solidFill>
                </a:rPr>
                <a:t>Medellín, 31 de agosto y 1 de septiembre de 2017</a:t>
              </a:r>
            </a:p>
          </p:txBody>
        </p:sp>
        <p:sp>
          <p:nvSpPr>
            <p:cNvPr id="7" name="5 CuadroTexto"/>
            <p:cNvSpPr txBox="1"/>
            <p:nvPr/>
          </p:nvSpPr>
          <p:spPr>
            <a:xfrm>
              <a:off x="500034" y="3108460"/>
              <a:ext cx="80724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000" b="1" dirty="0">
                  <a:solidFill>
                    <a:schemeClr val="accent2">
                      <a:lumMod val="75000"/>
                    </a:schemeClr>
                  </a:solidFill>
                </a:rPr>
                <a:t>Exposición: “</a:t>
              </a:r>
              <a:r>
                <a:rPr lang="es-ES_tradnl" sz="2000" b="1" dirty="0">
                  <a:solidFill>
                    <a:schemeClr val="accent2">
                      <a:lumMod val="75000"/>
                    </a:schemeClr>
                  </a:solidFill>
                </a:rPr>
                <a:t>El papel del Estado, del sector público y de la asociación de productores para la competitividad en la producción familiar </a:t>
              </a:r>
              <a:r>
                <a:rPr lang="es-ES_tradnl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” </a:t>
              </a:r>
              <a:endParaRPr lang="es-AR" sz="20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endParaRPr lang="es-AR" sz="20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r>
                <a:rPr lang="es-AR" sz="2000" b="1" dirty="0">
                  <a:solidFill>
                    <a:schemeClr val="accent2">
                      <a:lumMod val="75000"/>
                    </a:schemeClr>
                  </a:solidFill>
                </a:rPr>
                <a:t>Expositor: Adriana Aristizábal, Universidad EAFIT </a:t>
              </a:r>
            </a:p>
          </p:txBody>
        </p:sp>
      </p:grpSp>
      <p:pic>
        <p:nvPicPr>
          <p:cNvPr id="10" name="8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5929306"/>
            <a:ext cx="671517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Agrupar 11"/>
          <p:cNvGrpSpPr/>
          <p:nvPr/>
        </p:nvGrpSpPr>
        <p:grpSpPr>
          <a:xfrm>
            <a:off x="107504" y="0"/>
            <a:ext cx="5919470" cy="1657328"/>
            <a:chOff x="107504" y="0"/>
            <a:chExt cx="5919470" cy="1657328"/>
          </a:xfrm>
        </p:grpSpPr>
        <p:pic>
          <p:nvPicPr>
            <p:cNvPr id="4" name="Imagen 3" descr="Captura de pantalla 2017-07-18 a la(s) 17.12.5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04664"/>
              <a:ext cx="5040560" cy="1252664"/>
            </a:xfrm>
            <a:prstGeom prst="rect">
              <a:avLst/>
            </a:prstGeom>
          </p:spPr>
        </p:pic>
        <p:pic>
          <p:nvPicPr>
            <p:cNvPr id="11" name="Imagen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0"/>
              <a:ext cx="5919470" cy="365760"/>
            </a:xfrm>
            <a:prstGeom prst="rect">
              <a:avLst/>
            </a:prstGeom>
            <a:noFill/>
          </p:spPr>
        </p:pic>
      </p:grpSp>
      <p:sp>
        <p:nvSpPr>
          <p:cNvPr id="13" name="Rectángulo 12"/>
          <p:cNvSpPr/>
          <p:nvPr/>
        </p:nvSpPr>
        <p:spPr>
          <a:xfrm>
            <a:off x="1475656" y="1700808"/>
            <a:ext cx="157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600" dirty="0">
                <a:solidFill>
                  <a:srgbClr val="376092"/>
                </a:solidFill>
              </a:rPr>
              <a:t>FTG/RF-1329-RG</a:t>
            </a:r>
            <a:endParaRPr lang="es-ES_tradnl" sz="1600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10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5" name="Imagen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6" name="Imagen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7" name="Imagen 6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pic>
        <p:nvPicPr>
          <p:cNvPr id="2050" name="Picture 2" descr="F:\102D7000\DSC_43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092280" cy="469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Resultado de imagen para logo eafit">
            <a:extLst>
              <a:ext uri="{FF2B5EF4-FFF2-40B4-BE49-F238E27FC236}">
                <a16:creationId xmlns:a16="http://schemas.microsoft.com/office/drawing/2014/main" xmlns="" id="{3E9378A5-DFE7-424C-BFF2-AC395E5B030A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3" t="28659" r="8924" b="27796"/>
          <a:stretch/>
        </p:blipFill>
        <p:spPr bwMode="auto">
          <a:xfrm>
            <a:off x="7677750" y="4492418"/>
            <a:ext cx="1296144" cy="6553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13" descr="Imagen relacionada">
            <a:extLst>
              <a:ext uri="{FF2B5EF4-FFF2-40B4-BE49-F238E27FC236}">
                <a16:creationId xmlns:a16="http://schemas.microsoft.com/office/drawing/2014/main" xmlns="" id="{BD1037E1-FFD4-4A6B-8B5D-BC41B4A9A0B2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7" t="14622" r="8632" b="12292"/>
          <a:stretch/>
        </p:blipFill>
        <p:spPr bwMode="auto">
          <a:xfrm>
            <a:off x="7668344" y="2132856"/>
            <a:ext cx="1444826" cy="8450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31" descr="cid:image002.png@01D3120F.C49E8990">
            <a:extLst>
              <a:ext uri="{FF2B5EF4-FFF2-40B4-BE49-F238E27FC236}">
                <a16:creationId xmlns:a16="http://schemas.microsoft.com/office/drawing/2014/main" xmlns="" id="{69D794F1-B49A-45DB-963B-E8C64E85C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357" y="3364139"/>
            <a:ext cx="831006" cy="86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25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10" name="Imagen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400" b="1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s-ES_tradnl" sz="2400" b="1" dirty="0">
                <a:solidFill>
                  <a:schemeClr val="accent2">
                    <a:lumMod val="75000"/>
                  </a:schemeClr>
                </a:solidFill>
              </a:rPr>
              <a:t>El papel del Estado, del sector público y de la asociación de productores para la competitividad en la producción familiar </a:t>
            </a:r>
            <a:r>
              <a:rPr lang="es-AR" sz="2400" b="1" dirty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AR" sz="24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649A5D5-A9C2-4A9A-8F7E-130267828DFF}"/>
              </a:ext>
            </a:extLst>
          </p:cNvPr>
          <p:cNvSpPr/>
          <p:nvPr/>
        </p:nvSpPr>
        <p:spPr>
          <a:xfrm>
            <a:off x="785435" y="2165905"/>
            <a:ext cx="77551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/>
              <a:t>Desarrollo de un método de propagación asexual de plántulas de cacao </a:t>
            </a:r>
            <a:r>
              <a:rPr lang="es-MX" sz="2800" b="1" i="1" dirty="0"/>
              <a:t>(</a:t>
            </a:r>
            <a:r>
              <a:rPr lang="es-MX" sz="2800" b="1" i="1" dirty="0" err="1"/>
              <a:t>Theobroma</a:t>
            </a:r>
            <a:r>
              <a:rPr lang="es-MX" sz="2800" b="1" i="1" dirty="0"/>
              <a:t> cacao </a:t>
            </a:r>
            <a:r>
              <a:rPr lang="es-MX" sz="2800" b="1" dirty="0"/>
              <a:t>L.)</a:t>
            </a:r>
            <a:endParaRPr lang="es-MX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137EBD7-A0A3-4E72-BDC8-28624B45AAE0}"/>
              </a:ext>
            </a:extLst>
          </p:cNvPr>
          <p:cNvSpPr/>
          <p:nvPr/>
        </p:nvSpPr>
        <p:spPr>
          <a:xfrm>
            <a:off x="539552" y="3345741"/>
            <a:ext cx="824691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dirty="0">
                <a:latin typeface="Arial" panose="020B0604020202020204" pitchFamily="34" charset="0"/>
                <a:ea typeface="Times New Roman" panose="02020603050405020304" pitchFamily="18" charset="0"/>
              </a:rPr>
              <a:t>Autores:</a:t>
            </a:r>
          </a:p>
          <a:p>
            <a:pPr algn="ctr">
              <a:spcAft>
                <a:spcPts val="0"/>
              </a:spcAft>
            </a:pPr>
            <a:r>
              <a:rPr lang="es-CO" sz="1600" dirty="0">
                <a:latin typeface="Arial" panose="020B0604020202020204" pitchFamily="34" charset="0"/>
                <a:ea typeface="Times New Roman" panose="02020603050405020304" pitchFamily="18" charset="0"/>
              </a:rPr>
              <a:t>Tatiana Inés Restrepo Quiroz, Julian Esteban López Correa, </a:t>
            </a:r>
          </a:p>
          <a:p>
            <a:pPr algn="ctr">
              <a:spcAft>
                <a:spcPts val="0"/>
              </a:spcAft>
            </a:pPr>
            <a:r>
              <a:rPr lang="es-CO" sz="1600" dirty="0">
                <a:latin typeface="Arial" panose="020B0604020202020204" pitchFamily="34" charset="0"/>
                <a:ea typeface="Times New Roman" panose="02020603050405020304" pitchFamily="18" charset="0"/>
              </a:rPr>
              <a:t>Lorena Cardona Rendón, Santiago Builes Toro, </a:t>
            </a:r>
          </a:p>
          <a:p>
            <a:pPr algn="ctr">
              <a:spcAft>
                <a:spcPts val="0"/>
              </a:spcAft>
            </a:pPr>
            <a:r>
              <a:rPr lang="es-CO" sz="1600" u="sng" dirty="0">
                <a:latin typeface="Arial" panose="020B0604020202020204" pitchFamily="34" charset="0"/>
                <a:ea typeface="Times New Roman" panose="02020603050405020304" pitchFamily="18" charset="0"/>
              </a:rPr>
              <a:t>Adriana Aristizábal Castrillón</a:t>
            </a:r>
            <a:r>
              <a:rPr lang="es-CO" sz="1600" dirty="0">
                <a:latin typeface="Arial" panose="020B0604020202020204" pitchFamily="34" charset="0"/>
                <a:ea typeface="Times New Roman" panose="02020603050405020304" pitchFamily="18" charset="0"/>
              </a:rPr>
              <a:t> y Catalina Arroyave Quiceno </a:t>
            </a:r>
            <a:endParaRPr lang="es-MX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2E18635A-E7DB-41E2-848F-F140890874B0}"/>
              </a:ext>
            </a:extLst>
          </p:cNvPr>
          <p:cNvSpPr txBox="1">
            <a:spLocks/>
          </p:cNvSpPr>
          <p:nvPr/>
        </p:nvSpPr>
        <p:spPr>
          <a:xfrm>
            <a:off x="1143000" y="4869160"/>
            <a:ext cx="6858000" cy="35748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dirty="0"/>
              <a:t>Entidades Participantes:</a:t>
            </a:r>
          </a:p>
        </p:txBody>
      </p:sp>
      <p:pic>
        <p:nvPicPr>
          <p:cNvPr id="15" name="Picture 14" descr="Resultado de imagen para logo eafit">
            <a:extLst>
              <a:ext uri="{FF2B5EF4-FFF2-40B4-BE49-F238E27FC236}">
                <a16:creationId xmlns:a16="http://schemas.microsoft.com/office/drawing/2014/main" xmlns="" id="{D59D5B82-D516-4639-A6A7-D5A9B383E99D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3" t="28659" r="8924" b="27796"/>
          <a:stretch/>
        </p:blipFill>
        <p:spPr bwMode="auto">
          <a:xfrm>
            <a:off x="5628808" y="5661646"/>
            <a:ext cx="1296144" cy="6553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Imagen relacionada">
            <a:extLst>
              <a:ext uri="{FF2B5EF4-FFF2-40B4-BE49-F238E27FC236}">
                <a16:creationId xmlns:a16="http://schemas.microsoft.com/office/drawing/2014/main" xmlns="" id="{B05B02E5-FDC8-4C44-990C-00977057E8CE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7" t="14622" r="8632" b="12292"/>
          <a:stretch/>
        </p:blipFill>
        <p:spPr bwMode="auto">
          <a:xfrm>
            <a:off x="2264918" y="5477580"/>
            <a:ext cx="1444826" cy="8450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n 31" descr="cid:image002.png@01D3120F.C49E8990">
            <a:extLst>
              <a:ext uri="{FF2B5EF4-FFF2-40B4-BE49-F238E27FC236}">
                <a16:creationId xmlns:a16="http://schemas.microsoft.com/office/drawing/2014/main" xmlns="" id="{9260509A-46BD-4281-AA1A-97FFDC275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194" y="5452989"/>
            <a:ext cx="831006" cy="86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35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10" name="Imagen 9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70737" y="1731328"/>
            <a:ext cx="8229600" cy="5326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AR" i="1" dirty="0"/>
              <a:t>¿Porqué el proyecto de investigación?</a:t>
            </a:r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400" b="1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s-ES_tradnl" sz="2400" b="1" dirty="0">
                <a:solidFill>
                  <a:schemeClr val="accent2">
                    <a:lumMod val="75000"/>
                  </a:schemeClr>
                </a:solidFill>
              </a:rPr>
              <a:t>El papel del Estado, del sector público y de la asociación de productores para la competitividad en la producción familiar </a:t>
            </a:r>
            <a:r>
              <a:rPr lang="es-AR" sz="2400" b="1" dirty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AR" sz="24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04C689D-599C-4ABC-AFFD-13811432A700}"/>
              </a:ext>
            </a:extLst>
          </p:cNvPr>
          <p:cNvSpPr/>
          <p:nvPr/>
        </p:nvSpPr>
        <p:spPr>
          <a:xfrm>
            <a:off x="310627" y="2452971"/>
            <a:ext cx="440538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</a:rPr>
              <a:t>La propagación por semilla o sexual de cacao es un método de reproducción que se caracteriza por obtener individuos con una gran variabilidad genética.</a:t>
            </a:r>
          </a:p>
          <a:p>
            <a:endParaRPr lang="es-CO" sz="1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es-CO" sz="1600" dirty="0">
                <a:latin typeface="Arial" panose="020B0604020202020204" pitchFamily="34" charset="0"/>
              </a:rPr>
              <a:t>Esta variación genética no es deseable en el material vegetal a usar en investigaciones con modelos biológicos por que genera ruido en los resultados.</a:t>
            </a:r>
          </a:p>
          <a:p>
            <a:endParaRPr lang="es-CO" sz="1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  <a:ea typeface="Calibri" panose="020F0502020204030204" pitchFamily="34" charset="0"/>
              </a:rPr>
              <a:t>Necesidad: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CO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Desarrollar 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</a:rPr>
              <a:t>un método de propagación asexual de plantas de cacao para obtener material vegetal sin variabilidad genética para las investigaciones. </a:t>
            </a:r>
            <a:endParaRPr lang="es-CO" sz="1600" dirty="0">
              <a:latin typeface="Arial" panose="020B0604020202020204" pitchFamily="34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C26E18E3-0110-47E2-8830-142D49CA1D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636015"/>
              </p:ext>
            </p:extLst>
          </p:nvPr>
        </p:nvGraphicFramePr>
        <p:xfrm>
          <a:off x="92075" y="92075"/>
          <a:ext cx="127952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Objeto empaquetador del shell" showAsIcon="1" r:id="rId6" imgW="1279800" imgH="527400" progId="Package">
                  <p:embed/>
                </p:oleObj>
              </mc:Choice>
              <mc:Fallback>
                <p:oleObj name="Objeto empaquetador del shell" showAsIcon="1" r:id="rId6" imgW="1279800" imgH="52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279525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8" name="Picture 14" descr="F:\102D7000\DSC_408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7" t="1926" r="-1322" b="12498"/>
          <a:stretch/>
        </p:blipFill>
        <p:spPr bwMode="auto">
          <a:xfrm rot="16200000">
            <a:off x="4485111" y="2711429"/>
            <a:ext cx="4134216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80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10" name="Imagen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518662" y="1689479"/>
            <a:ext cx="8229600" cy="5326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AR" i="1" dirty="0"/>
              <a:t>¿De qué se trata el proyecto de investigación?</a:t>
            </a:r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400" b="1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s-ES_tradnl" sz="2400" b="1" dirty="0">
                <a:solidFill>
                  <a:schemeClr val="accent2">
                    <a:lumMod val="75000"/>
                  </a:schemeClr>
                </a:solidFill>
              </a:rPr>
              <a:t>El papel del Estado, del sector público y de la asociación de productores para la competitividad en la producción familiar </a:t>
            </a:r>
            <a:r>
              <a:rPr lang="es-AR" sz="2400" b="1" dirty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AR" sz="24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1EC8D43-2EFD-4311-BDE5-FB69317C50EB}"/>
              </a:ext>
            </a:extLst>
          </p:cNvPr>
          <p:cNvSpPr/>
          <p:nvPr/>
        </p:nvSpPr>
        <p:spPr>
          <a:xfrm>
            <a:off x="180148" y="2452971"/>
            <a:ext cx="83522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b="1" dirty="0">
                <a:latin typeface="Arial" panose="020B0604020202020204" pitchFamily="34" charset="0"/>
                <a:ea typeface="Calibri" panose="020F0502020204030204" pitchFamily="34" charset="0"/>
              </a:rPr>
              <a:t>Objetivo:</a:t>
            </a:r>
            <a:r>
              <a:rPr lang="es-CO" sz="2000" dirty="0">
                <a:latin typeface="Arial" panose="020B0604020202020204" pitchFamily="34" charset="0"/>
                <a:ea typeface="Calibri" panose="020F0502020204030204" pitchFamily="34" charset="0"/>
              </a:rPr>
              <a:t> D</a:t>
            </a:r>
            <a:r>
              <a:rPr lang="es-CO" sz="2000" dirty="0"/>
              <a:t>esarrollar una metodología para la propagación de ramillas de cacao (</a:t>
            </a:r>
            <a:r>
              <a:rPr lang="es-CO" sz="2000" i="1" dirty="0" err="1"/>
              <a:t>Theobroma</a:t>
            </a:r>
            <a:r>
              <a:rPr lang="es-CO" sz="2000" i="1" dirty="0"/>
              <a:t> cacao</a:t>
            </a:r>
            <a:r>
              <a:rPr lang="es-CO" sz="2000" dirty="0"/>
              <a:t> L.) en dos zonas agroecológicas con alto porcentaje de </a:t>
            </a:r>
            <a:r>
              <a:rPr lang="es-CO" sz="2000" dirty="0" smtClean="0"/>
              <a:t>prendimiento, </a:t>
            </a:r>
            <a:r>
              <a:rPr lang="es-CO" sz="2000" dirty="0"/>
              <a:t>con el fin de obtener material vegetal homogéneo genéticamente para futuras investigaciones.</a:t>
            </a:r>
            <a:endParaRPr lang="es-CO" sz="2000" dirty="0">
              <a:latin typeface="Arial" panose="020B0604020202020204" pitchFamily="34" charset="0"/>
            </a:endParaRPr>
          </a:p>
          <a:p>
            <a:pPr algn="ctr"/>
            <a:endParaRPr lang="es-CO" sz="2000" dirty="0">
              <a:latin typeface="Arial" panose="020B0604020202020204" pitchFamily="34" charset="0"/>
            </a:endParaRPr>
          </a:p>
          <a:p>
            <a:pPr algn="ctr"/>
            <a:endParaRPr lang="es-CO" sz="2000" dirty="0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53E0C43-8100-4016-AC3B-0134E923B31F}"/>
              </a:ext>
            </a:extLst>
          </p:cNvPr>
          <p:cNvSpPr/>
          <p:nvPr/>
        </p:nvSpPr>
        <p:spPr>
          <a:xfrm>
            <a:off x="251520" y="4149080"/>
            <a:ext cx="45365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latin typeface="Arial" panose="020B0604020202020204" pitchFamily="34" charset="0"/>
              </a:rPr>
              <a:t>Probar:</a:t>
            </a:r>
          </a:p>
          <a:p>
            <a:pPr algn="just"/>
            <a:r>
              <a:rPr lang="es-CO" dirty="0">
                <a:latin typeface="Arial" panose="020B0604020202020204" pitchFamily="34" charset="0"/>
              </a:rPr>
              <a:t>7 Sustratos diferentes </a:t>
            </a:r>
          </a:p>
          <a:p>
            <a:pPr algn="just"/>
            <a:r>
              <a:rPr lang="es-CO" dirty="0">
                <a:latin typeface="Arial" panose="020B0604020202020204" pitchFamily="34" charset="0"/>
              </a:rPr>
              <a:t>2 Zonas agroecológicas (</a:t>
            </a:r>
            <a:r>
              <a:rPr lang="es-MX" dirty="0"/>
              <a:t>Magdalena Medio y Sector Nororiental de la Cordillera Occidental)</a:t>
            </a:r>
          </a:p>
          <a:p>
            <a:pPr algn="just"/>
            <a:r>
              <a:rPr lang="es-MX" dirty="0"/>
              <a:t>3 Concentraciones de hormona de enraizamiento</a:t>
            </a:r>
          </a:p>
        </p:txBody>
      </p:sp>
      <p:pic>
        <p:nvPicPr>
          <p:cNvPr id="5122" name="Picture 2" descr="F:\102D7000\DSC_393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1" t="23117" r="14507" b="-1"/>
          <a:stretch/>
        </p:blipFill>
        <p:spPr bwMode="auto">
          <a:xfrm>
            <a:off x="4932040" y="3693813"/>
            <a:ext cx="3312367" cy="268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7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10" name="Imagen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AR" i="1" dirty="0"/>
              <a:t>Resultados obtenidos en la investigación</a:t>
            </a:r>
            <a:endParaRPr lang="es-AR" dirty="0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400" b="1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s-ES_tradnl" sz="2400" b="1" dirty="0">
                <a:solidFill>
                  <a:schemeClr val="accent2">
                    <a:lumMod val="75000"/>
                  </a:schemeClr>
                </a:solidFill>
              </a:rPr>
              <a:t>El papel del Estado, del sector público y de la asociación de productores para la competitividad en la producción familiar </a:t>
            </a:r>
            <a:r>
              <a:rPr lang="es-AR" sz="2400" b="1" dirty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AR" sz="24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9D8BFE7-BDBB-4778-94AB-19AEA06A92CA}"/>
              </a:ext>
            </a:extLst>
          </p:cNvPr>
          <p:cNvSpPr/>
          <p:nvPr/>
        </p:nvSpPr>
        <p:spPr>
          <a:xfrm>
            <a:off x="323528" y="2852936"/>
            <a:ext cx="48245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Arial" panose="020B0604020202020204" pitchFamily="34" charset="0"/>
              </a:rPr>
              <a:t>El proyecto se encuentra en ejecución.</a:t>
            </a:r>
          </a:p>
          <a:p>
            <a:pPr algn="just"/>
            <a:endParaRPr lang="es-MX" dirty="0">
              <a:latin typeface="Arial" panose="020B0604020202020204" pitchFamily="34" charset="0"/>
            </a:endParaRPr>
          </a:p>
          <a:p>
            <a:pPr algn="just"/>
            <a:r>
              <a:rPr lang="es-MX" dirty="0">
                <a:latin typeface="Arial" panose="020B0604020202020204" pitchFamily="34" charset="0"/>
              </a:rPr>
              <a:t>Hasta el momento hemos realizado el montaje experimental en la Granja </a:t>
            </a:r>
            <a:r>
              <a:rPr lang="es-MX" dirty="0" err="1">
                <a:latin typeface="Arial" panose="020B0604020202020204" pitchFamily="34" charset="0"/>
              </a:rPr>
              <a:t>Yariguies</a:t>
            </a:r>
            <a:r>
              <a:rPr lang="es-MX" dirty="0">
                <a:latin typeface="Arial" panose="020B0604020202020204" pitchFamily="34" charset="0"/>
              </a:rPr>
              <a:t> de la </a:t>
            </a:r>
            <a:r>
              <a:rPr lang="es-MX" dirty="0" smtClean="0">
                <a:latin typeface="Arial" panose="020B0604020202020204" pitchFamily="34" charset="0"/>
              </a:rPr>
              <a:t>CNCH.</a:t>
            </a:r>
            <a:endParaRPr lang="es-MX" dirty="0">
              <a:latin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</a:endParaRPr>
          </a:p>
          <a:p>
            <a:pPr algn="just"/>
            <a:r>
              <a:rPr lang="es-MX" dirty="0">
                <a:latin typeface="Arial" panose="020B0604020202020204" pitchFamily="34" charset="0"/>
              </a:rPr>
              <a:t>Capacitación de 4 profesores en manejo agronómico del cultivo de cacao por la </a:t>
            </a:r>
            <a:r>
              <a:rPr lang="es-MX" dirty="0" smtClean="0">
                <a:latin typeface="Arial" panose="020B0604020202020204" pitchFamily="34" charset="0"/>
              </a:rPr>
              <a:t>CNCH.</a:t>
            </a:r>
            <a:endParaRPr lang="es-MX" dirty="0">
              <a:latin typeface="Arial" panose="020B0604020202020204" pitchFamily="34" charset="0"/>
            </a:endParaRPr>
          </a:p>
        </p:txBody>
      </p:sp>
      <p:pic>
        <p:nvPicPr>
          <p:cNvPr id="4098" name="Picture 2" descr="F:\102D7000\DSC_39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29259" y="2944135"/>
            <a:ext cx="4383165" cy="290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9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10" name="Imagen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539552" y="137226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AR" i="1" dirty="0"/>
              <a:t>Resultados obtenidos en la investigación</a:t>
            </a:r>
            <a:endParaRPr lang="es-AR" dirty="0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400" b="1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s-ES_tradnl" sz="2400" b="1" dirty="0">
                <a:solidFill>
                  <a:schemeClr val="accent2">
                    <a:lumMod val="75000"/>
                  </a:schemeClr>
                </a:solidFill>
              </a:rPr>
              <a:t>El papel del Estado, del sector público y de la asociación de productores para la competitividad en la producción familiar </a:t>
            </a:r>
            <a:r>
              <a:rPr lang="es-AR" sz="2400" b="1" dirty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AR" sz="2400" b="1" dirty="0"/>
          </a:p>
        </p:txBody>
      </p:sp>
      <p:pic>
        <p:nvPicPr>
          <p:cNvPr id="3074" name="Picture 2" descr="F:\102D7000\DSC_42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29049"/>
            <a:ext cx="6840760" cy="453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68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10" name="Imagen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444686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s-AR" i="1" dirty="0"/>
              <a:t>Beneficios del trabajo asociativo en investigación </a:t>
            </a:r>
            <a:endParaRPr lang="es-AR" dirty="0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400" b="1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s-ES_tradnl" sz="2400" b="1" dirty="0">
                <a:solidFill>
                  <a:schemeClr val="accent2">
                    <a:lumMod val="75000"/>
                  </a:schemeClr>
                </a:solidFill>
              </a:rPr>
              <a:t>El papel del Estado, del sector público y de la asociación de productores para la competitividad en la producción familiar </a:t>
            </a:r>
            <a:r>
              <a:rPr lang="es-AR" sz="2400" b="1" dirty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AR" sz="2400" b="1" dirty="0"/>
          </a:p>
        </p:txBody>
      </p:sp>
      <p:pic>
        <p:nvPicPr>
          <p:cNvPr id="9" name="Picture 8" descr="Resultado de imagen para logo eafit">
            <a:extLst>
              <a:ext uri="{FF2B5EF4-FFF2-40B4-BE49-F238E27FC236}">
                <a16:creationId xmlns:a16="http://schemas.microsoft.com/office/drawing/2014/main" xmlns="" id="{3E9378A5-DFE7-424C-BFF2-AC395E5B030A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3" t="28659" r="8924" b="27796"/>
          <a:stretch/>
        </p:blipFill>
        <p:spPr bwMode="auto">
          <a:xfrm>
            <a:off x="7531401" y="4991460"/>
            <a:ext cx="1296144" cy="6553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Imagen relacionada">
            <a:extLst>
              <a:ext uri="{FF2B5EF4-FFF2-40B4-BE49-F238E27FC236}">
                <a16:creationId xmlns:a16="http://schemas.microsoft.com/office/drawing/2014/main" xmlns="" id="{BD1037E1-FFD4-4A6B-8B5D-BC41B4A9A0B2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7" t="14622" r="8632" b="12292"/>
          <a:stretch/>
        </p:blipFill>
        <p:spPr bwMode="auto">
          <a:xfrm>
            <a:off x="7521995" y="2631898"/>
            <a:ext cx="1444826" cy="8450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n 31" descr="cid:image002.png@01D3120F.C49E8990">
            <a:extLst>
              <a:ext uri="{FF2B5EF4-FFF2-40B4-BE49-F238E27FC236}">
                <a16:creationId xmlns:a16="http://schemas.microsoft.com/office/drawing/2014/main" xmlns="" id="{69D794F1-B49A-45DB-963B-E8C64E85C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008" y="3863181"/>
            <a:ext cx="831006" cy="86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B11C861-F72F-41A2-8877-256CF61A9A8D}"/>
              </a:ext>
            </a:extLst>
          </p:cNvPr>
          <p:cNvSpPr/>
          <p:nvPr/>
        </p:nvSpPr>
        <p:spPr>
          <a:xfrm>
            <a:off x="309464" y="2564904"/>
            <a:ext cx="689706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Arial" panose="020B0604020202020204" pitchFamily="34" charset="0"/>
              </a:rPr>
              <a:t>Equipo </a:t>
            </a:r>
            <a:r>
              <a:rPr lang="es-MX" b="1" dirty="0">
                <a:latin typeface="Arial" panose="020B0604020202020204" pitchFamily="34" charset="0"/>
              </a:rPr>
              <a:t>multidisciplinario</a:t>
            </a:r>
            <a:r>
              <a:rPr lang="es-MX" dirty="0">
                <a:latin typeface="Arial" panose="020B0604020202020204" pitchFamily="34" charset="0"/>
              </a:rPr>
              <a:t> con experiencia en diversos </a:t>
            </a:r>
            <a:r>
              <a:rPr lang="es-MX" dirty="0" smtClean="0">
                <a:latin typeface="Arial" panose="020B0604020202020204" pitchFamily="34" charset="0"/>
              </a:rPr>
              <a:t>temas.</a:t>
            </a:r>
            <a:endParaRPr lang="es-MX" dirty="0">
              <a:latin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</a:endParaRPr>
          </a:p>
          <a:p>
            <a:pPr algn="just"/>
            <a:r>
              <a:rPr lang="es-MX" dirty="0">
                <a:latin typeface="Arial" panose="020B0604020202020204" pitchFamily="34" charset="0"/>
              </a:rPr>
              <a:t>Visión holística para ejecución de proyectos pertinentes y de interés </a:t>
            </a:r>
            <a:r>
              <a:rPr lang="es-MX" dirty="0" smtClean="0">
                <a:latin typeface="Arial" panose="020B0604020202020204" pitchFamily="34" charset="0"/>
              </a:rPr>
              <a:t>nacional.</a:t>
            </a:r>
            <a:endParaRPr lang="es-MX" dirty="0">
              <a:latin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</a:endParaRPr>
          </a:p>
          <a:p>
            <a:pPr algn="just"/>
            <a:r>
              <a:rPr lang="es-MX" dirty="0">
                <a:latin typeface="Arial" panose="020B0604020202020204" pitchFamily="34" charset="0"/>
              </a:rPr>
              <a:t>Transferencia de conocimientos de otras área al sector </a:t>
            </a:r>
            <a:r>
              <a:rPr lang="es-MX" dirty="0" smtClean="0">
                <a:latin typeface="Arial" panose="020B0604020202020204" pitchFamily="34" charset="0"/>
              </a:rPr>
              <a:t>cacaotero.</a:t>
            </a:r>
            <a:endParaRPr lang="es-MX" dirty="0">
              <a:latin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</a:endParaRPr>
          </a:p>
          <a:p>
            <a:pPr algn="just"/>
            <a:r>
              <a:rPr lang="es-MX" dirty="0">
                <a:latin typeface="Arial" panose="020B0604020202020204" pitchFamily="34" charset="0"/>
              </a:rPr>
              <a:t>Fortalecimiento de academia con casos </a:t>
            </a:r>
            <a:r>
              <a:rPr lang="es-MX" dirty="0" smtClean="0">
                <a:latin typeface="Arial" panose="020B0604020202020204" pitchFamily="34" charset="0"/>
              </a:rPr>
              <a:t>aplicados.</a:t>
            </a:r>
            <a:endParaRPr lang="es-MX" dirty="0">
              <a:latin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</a:endParaRPr>
          </a:p>
          <a:p>
            <a:pPr algn="just"/>
            <a:r>
              <a:rPr lang="es-MX" dirty="0">
                <a:latin typeface="Arial" panose="020B0604020202020204" pitchFamily="34" charset="0"/>
              </a:rPr>
              <a:t>Formación de capital humano en temas de interés de industria </a:t>
            </a:r>
            <a:r>
              <a:rPr lang="es-MX" dirty="0" smtClean="0">
                <a:latin typeface="Arial" panose="020B0604020202020204" pitchFamily="34" charset="0"/>
              </a:rPr>
              <a:t>nacional.</a:t>
            </a:r>
            <a:endParaRPr lang="es-MX" dirty="0">
              <a:latin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</a:endParaRPr>
          </a:p>
          <a:p>
            <a:pPr algn="just"/>
            <a:r>
              <a:rPr lang="es-MX" dirty="0">
                <a:latin typeface="Arial" panose="020B0604020202020204" pitchFamily="34" charset="0"/>
              </a:rPr>
              <a:t>Capacitación mutua (academia – agroindustria</a:t>
            </a:r>
            <a:r>
              <a:rPr lang="es-MX" dirty="0" smtClean="0">
                <a:latin typeface="Arial" panose="020B0604020202020204" pitchFamily="34" charset="0"/>
              </a:rPr>
              <a:t>).</a:t>
            </a:r>
            <a:endParaRPr lang="es-MX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10" name="Imagen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98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AR" i="1" dirty="0"/>
              <a:t>Dificultades Atravesadas</a:t>
            </a:r>
          </a:p>
          <a:p>
            <a:pPr marL="0" indent="0" algn="just">
              <a:buNone/>
            </a:pPr>
            <a:endParaRPr lang="es-AR" i="1" dirty="0"/>
          </a:p>
          <a:p>
            <a:pPr marL="0" indent="0" algn="ctr">
              <a:buNone/>
            </a:pPr>
            <a:endParaRPr lang="es-AR" dirty="0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400" b="1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s-ES_tradnl" sz="2400" b="1" dirty="0">
                <a:solidFill>
                  <a:schemeClr val="accent2">
                    <a:lumMod val="75000"/>
                  </a:schemeClr>
                </a:solidFill>
              </a:rPr>
              <a:t>El papel del Estado, del sector público y de la asociación de productores para la competitividad en la producción familiar </a:t>
            </a:r>
            <a:r>
              <a:rPr lang="es-AR" sz="2400" b="1" dirty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AR" sz="24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26A2E5F-DA6B-4257-8F6E-EDF593E55875}"/>
              </a:ext>
            </a:extLst>
          </p:cNvPr>
          <p:cNvSpPr/>
          <p:nvPr/>
        </p:nvSpPr>
        <p:spPr>
          <a:xfrm>
            <a:off x="395536" y="2636912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latin typeface="Arial" panose="020B0604020202020204" pitchFamily="34" charset="0"/>
              </a:rPr>
              <a:t>Desarrollar nuevos modelos de relación universidad – empresa en las Universidades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61F8DAD-6A3D-47B7-8200-6524401A0849}"/>
              </a:ext>
            </a:extLst>
          </p:cNvPr>
          <p:cNvSpPr/>
          <p:nvPr/>
        </p:nvSpPr>
        <p:spPr>
          <a:xfrm>
            <a:off x="2339752" y="3991880"/>
            <a:ext cx="41572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solidFill>
                  <a:srgbClr val="FF0000"/>
                </a:solidFill>
                <a:latin typeface="Arial" panose="020B0604020202020204" pitchFamily="34" charset="0"/>
              </a:rPr>
              <a:t>Nada que no se pueda solucionar</a:t>
            </a:r>
          </a:p>
        </p:txBody>
      </p:sp>
    </p:spTree>
    <p:extLst>
      <p:ext uri="{BB962C8B-B14F-4D97-AF65-F5344CB8AC3E}">
        <p14:creationId xmlns:p14="http://schemas.microsoft.com/office/powerpoint/2010/main" val="40659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5" name="Imagen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6" name="Imagen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7" name="Imagen 6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51520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/>
              <a:t>Muchas gracias</a:t>
            </a:r>
            <a:br>
              <a:rPr lang="es-ES" dirty="0"/>
            </a:br>
            <a:r>
              <a:rPr lang="es-ES" dirty="0"/>
              <a:t>Adriana Aristizábal </a:t>
            </a:r>
            <a:br>
              <a:rPr lang="es-ES" dirty="0"/>
            </a:br>
            <a:r>
              <a:rPr lang="es-ES" dirty="0"/>
              <a:t>Mail: </a:t>
            </a:r>
            <a:r>
              <a:rPr lang="es-ES" dirty="0">
                <a:hlinkClick r:id="rId5"/>
              </a:rPr>
              <a:t>aaristizac@eafit.edu.co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946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546</Words>
  <Application>Microsoft Office PowerPoint</Application>
  <PresentationFormat>Presentación en pantalla (4:3)</PresentationFormat>
  <Paragraphs>54</Paragraphs>
  <Slides>10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Tema de Office</vt:lpstr>
      <vt:lpstr>Objeto empaquetador del shell</vt:lpstr>
      <vt:lpstr>Presentación de PowerPoint</vt:lpstr>
      <vt:lpstr>“El papel del Estado, del sector público y de la asociación de productores para la competitividad en la producción familiar ”</vt:lpstr>
      <vt:lpstr>“El papel del Estado, del sector público y de la asociación de productores para la competitividad en la producción familiar ”</vt:lpstr>
      <vt:lpstr>“El papel del Estado, del sector público y de la asociación de productores para la competitividad en la producción familiar ”</vt:lpstr>
      <vt:lpstr>“El papel del Estado, del sector público y de la asociación de productores para la competitividad en la producción familiar ”</vt:lpstr>
      <vt:lpstr>“El papel del Estado, del sector público y de la asociación de productores para la competitividad en la producción familiar ”</vt:lpstr>
      <vt:lpstr>“El papel del Estado, del sector público y de la asociación de productores para la competitividad en la producción familiar ”</vt:lpstr>
      <vt:lpstr>“El papel del Estado, del sector público y de la asociación de productores para la competitividad en la producción familiar ”</vt:lpstr>
      <vt:lpstr>Muchas gracias Adriana Aristizábal  Mail: aaristizac@eafit.edu.co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“Encadenamientos productivos y circuitos cortos: innovaciones en esquemas de producción y comercialización para la agricultura familiar”</dc:title>
  <dc:creator>ykababe</dc:creator>
  <cp:lastModifiedBy>Rosanna Leggiadro</cp:lastModifiedBy>
  <cp:revision>68</cp:revision>
  <dcterms:created xsi:type="dcterms:W3CDTF">2017-08-11T20:08:02Z</dcterms:created>
  <dcterms:modified xsi:type="dcterms:W3CDTF">2017-08-28T12:34:07Z</dcterms:modified>
</cp:coreProperties>
</file>