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80" r:id="rId3"/>
    <p:sldId id="281" r:id="rId4"/>
    <p:sldId id="282" r:id="rId5"/>
    <p:sldId id="285" r:id="rId6"/>
    <p:sldId id="274" r:id="rId7"/>
    <p:sldId id="283" r:id="rId8"/>
    <p:sldId id="273" r:id="rId9"/>
    <p:sldId id="275" r:id="rId10"/>
    <p:sldId id="272" r:id="rId11"/>
    <p:sldId id="28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4C77-E834-463B-AF39-68503607A462}" type="datetimeFigureOut">
              <a:rPr lang="es-AR" smtClean="0"/>
              <a:pPr/>
              <a:t>28/08/2017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B0D1-F1DB-4FA9-849E-D4DFA17985C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701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B0D1-F1DB-4FA9-849E-D4DFA17985CA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449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500034" y="2214554"/>
            <a:ext cx="8199254" cy="3614820"/>
            <a:chOff x="500034" y="1822576"/>
            <a:chExt cx="8199254" cy="3614820"/>
          </a:xfrm>
        </p:grpSpPr>
        <p:sp>
          <p:nvSpPr>
            <p:cNvPr id="5" name="2 Subtítulo"/>
            <p:cNvSpPr txBox="1">
              <a:spLocks/>
            </p:cNvSpPr>
            <p:nvPr/>
          </p:nvSpPr>
          <p:spPr>
            <a:xfrm>
              <a:off x="1428728" y="1822576"/>
              <a:ext cx="6400800" cy="8286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dirty="0">
                  <a:solidFill>
                    <a:schemeClr val="accent1">
                      <a:lumMod val="75000"/>
                    </a:schemeClr>
                  </a:solidFill>
                </a:rPr>
                <a:t>Gira de intercambio: Competitividad en la Agricultura Familiar</a:t>
              </a:r>
            </a:p>
            <a:p>
              <a:endParaRPr lang="es-AR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endParaRPr lang="es-A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3 CuadroTexto"/>
            <p:cNvSpPr txBox="1"/>
            <p:nvPr/>
          </p:nvSpPr>
          <p:spPr>
            <a:xfrm>
              <a:off x="1905000" y="5037286"/>
              <a:ext cx="6794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2000" dirty="0">
                  <a:solidFill>
                    <a:srgbClr val="376092"/>
                  </a:solidFill>
                </a:rPr>
                <a:t>Medellín, 31 de agosto y 1 de septiembre de 2017</a:t>
              </a:r>
            </a:p>
          </p:txBody>
        </p:sp>
        <p:sp>
          <p:nvSpPr>
            <p:cNvPr id="7" name="5 CuadroTexto"/>
            <p:cNvSpPr txBox="1"/>
            <p:nvPr/>
          </p:nvSpPr>
          <p:spPr>
            <a:xfrm>
              <a:off x="500034" y="3108460"/>
              <a:ext cx="80724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b="1" dirty="0">
                  <a:solidFill>
                    <a:schemeClr val="accent2">
                      <a:lumMod val="75000"/>
                    </a:schemeClr>
                  </a:solidFill>
                </a:rPr>
                <a:t>Exposición: “</a:t>
              </a:r>
              <a:r>
                <a:rPr lang="es-ES_tradnl" sz="2000" b="1" dirty="0">
                  <a:solidFill>
                    <a:schemeClr val="accent2">
                      <a:lumMod val="75000"/>
                    </a:schemeClr>
                  </a:solidFill>
                </a:rPr>
                <a:t>El papel del Estado, del sector público y de la asociación de productores para la competitividad en la producción familiar </a:t>
              </a:r>
              <a:r>
                <a:rPr lang="es-ES_tradnl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” </a:t>
              </a:r>
              <a:endParaRPr lang="es-AR" sz="20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s-AR" sz="20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s-AR" sz="2000" b="1" dirty="0">
                  <a:solidFill>
                    <a:schemeClr val="accent2">
                      <a:lumMod val="75000"/>
                    </a:schemeClr>
                  </a:solidFill>
                </a:rPr>
                <a:t>Expositor: </a:t>
              </a:r>
              <a:r>
                <a:rPr lang="es-A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Catalina Arroyave Quiceno, Universidad de Medellín </a:t>
              </a:r>
              <a:endParaRPr lang="es-AR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8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5929306"/>
            <a:ext cx="67151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r 11"/>
          <p:cNvGrpSpPr/>
          <p:nvPr/>
        </p:nvGrpSpPr>
        <p:grpSpPr>
          <a:xfrm>
            <a:off x="107504" y="0"/>
            <a:ext cx="5919470" cy="1657328"/>
            <a:chOff x="107504" y="0"/>
            <a:chExt cx="5919470" cy="1657328"/>
          </a:xfrm>
        </p:grpSpPr>
        <p:pic>
          <p:nvPicPr>
            <p:cNvPr id="4" name="Imagen 3" descr="Captura de pantalla 2017-07-18 a la(s) 17.12.5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04664"/>
              <a:ext cx="5040560" cy="1252664"/>
            </a:xfrm>
            <a:prstGeom prst="rect">
              <a:avLst/>
            </a:prstGeom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0"/>
              <a:ext cx="5919470" cy="365760"/>
            </a:xfrm>
            <a:prstGeom prst="rect">
              <a:avLst/>
            </a:prstGeom>
            <a:noFill/>
          </p:spPr>
        </p:pic>
      </p:grpSp>
      <p:sp>
        <p:nvSpPr>
          <p:cNvPr id="13" name="Rectángulo 12"/>
          <p:cNvSpPr/>
          <p:nvPr/>
        </p:nvSpPr>
        <p:spPr>
          <a:xfrm>
            <a:off x="1475656" y="1700808"/>
            <a:ext cx="157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solidFill>
                  <a:srgbClr val="376092"/>
                </a:solidFill>
              </a:rPr>
              <a:t>FTG/RF-1329-RG</a:t>
            </a:r>
            <a:endParaRPr lang="es-ES_tradnl" sz="1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7" name="Imagen 6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Muchas gracias</a:t>
            </a:r>
            <a:br>
              <a:rPr lang="es-ES" dirty="0"/>
            </a:br>
            <a:r>
              <a:rPr lang="es-ES" dirty="0" smtClean="0"/>
              <a:t>Catalina Arroyave Quiceno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Mail: </a:t>
            </a:r>
            <a:r>
              <a:rPr lang="es-ES" dirty="0" smtClean="0"/>
              <a:t>carroyave@udem.edu.co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4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7" name="Imagen 6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pic>
        <p:nvPicPr>
          <p:cNvPr id="2050" name="Picture 2" descr="F:\102D7000\DSC_4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092280" cy="46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Imagen relacionada">
            <a:extLst>
              <a:ext uri="{FF2B5EF4-FFF2-40B4-BE49-F238E27FC236}">
                <a16:creationId xmlns="" xmlns:a16="http://schemas.microsoft.com/office/drawing/2014/main" id="{BD1037E1-FFD4-4A6B-8B5D-BC41B4A9A0B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622" r="8632" b="12292"/>
          <a:stretch/>
        </p:blipFill>
        <p:spPr bwMode="auto">
          <a:xfrm>
            <a:off x="7668344" y="2132856"/>
            <a:ext cx="1444826" cy="84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31" descr="cid:image002.png@01D3120F.C49E8990">
            <a:extLst>
              <a:ext uri="{FF2B5EF4-FFF2-40B4-BE49-F238E27FC236}">
                <a16:creationId xmlns="" xmlns:a16="http://schemas.microsoft.com/office/drawing/2014/main" id="{69D794F1-B49A-45DB-963B-E8C64E85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7" y="3364139"/>
            <a:ext cx="831006" cy="8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649A5D5-A9C2-4A9A-8F7E-130267828DFF}"/>
              </a:ext>
            </a:extLst>
          </p:cNvPr>
          <p:cNvSpPr/>
          <p:nvPr/>
        </p:nvSpPr>
        <p:spPr>
          <a:xfrm>
            <a:off x="785435" y="1484784"/>
            <a:ext cx="77551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b="1" dirty="0"/>
              <a:t>Evaluación de enmiendas y formadores de complejos para la reducción de absorción de cadmio en plantas de cacao (</a:t>
            </a:r>
            <a:r>
              <a:rPr lang="es-PA" sz="2800" b="1" i="1" dirty="0" err="1"/>
              <a:t>Theobroma</a:t>
            </a:r>
            <a:r>
              <a:rPr lang="es-PA" sz="2800" b="1" i="1" dirty="0"/>
              <a:t> cacao</a:t>
            </a:r>
            <a:r>
              <a:rPr lang="es-PA" sz="2800" b="1" dirty="0"/>
              <a:t> L.) bajo condiciones de invernadero</a:t>
            </a:r>
            <a:endParaRPr lang="es-MX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137EBD7-A0A3-4E72-BDC8-28624B45AAE0}"/>
              </a:ext>
            </a:extLst>
          </p:cNvPr>
          <p:cNvSpPr/>
          <p:nvPr/>
        </p:nvSpPr>
        <p:spPr>
          <a:xfrm>
            <a:off x="-108520" y="3514943"/>
            <a:ext cx="92525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</a:rPr>
              <a:t>Autores:</a:t>
            </a:r>
          </a:p>
          <a:p>
            <a:pPr algn="ctr">
              <a:spcAft>
                <a:spcPts val="0"/>
              </a:spcAft>
            </a:pP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</a:rPr>
              <a:t>Tatiana Inés Restrepo Quiroz, Alejandro Gil </a:t>
            </a:r>
            <a:r>
              <a:rPr lang="es-CO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Aguirre,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Julián </a:t>
            </a: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</a:rPr>
              <a:t>Esteban López Correa, </a:t>
            </a:r>
          </a:p>
          <a:p>
            <a:pPr algn="ctr">
              <a:spcAft>
                <a:spcPts val="0"/>
              </a:spcAft>
            </a:pPr>
            <a:r>
              <a:rPr lang="es-CO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Gladis Estela Morales Mira, 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</a:rPr>
              <a:t>Adriana Aristizábal Castrillón y </a:t>
            </a:r>
            <a:r>
              <a:rPr lang="es-CO" sz="1600" u="sng" dirty="0">
                <a:latin typeface="Arial" panose="020B0604020202020204" pitchFamily="34" charset="0"/>
                <a:ea typeface="Times New Roman" panose="02020603050405020304" pitchFamily="18" charset="0"/>
              </a:rPr>
              <a:t>Catalina Arroyave Quiceno </a:t>
            </a:r>
            <a:endParaRPr lang="es-MX" sz="16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2E18635A-E7DB-41E2-848F-F140890874B0}"/>
              </a:ext>
            </a:extLst>
          </p:cNvPr>
          <p:cNvSpPr txBox="1">
            <a:spLocks/>
          </p:cNvSpPr>
          <p:nvPr/>
        </p:nvSpPr>
        <p:spPr>
          <a:xfrm>
            <a:off x="1143000" y="5159745"/>
            <a:ext cx="6858000" cy="357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/>
              <a:t>Entidades Participantes:</a:t>
            </a:r>
          </a:p>
        </p:txBody>
      </p:sp>
      <p:pic>
        <p:nvPicPr>
          <p:cNvPr id="16" name="Picture 15" descr="Imagen relacionada">
            <a:extLst>
              <a:ext uri="{FF2B5EF4-FFF2-40B4-BE49-F238E27FC236}">
                <a16:creationId xmlns="" xmlns:a16="http://schemas.microsoft.com/office/drawing/2014/main" id="{B05B02E5-FDC8-4C44-990C-00977057E8C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622" r="8632" b="12292"/>
          <a:stretch/>
        </p:blipFill>
        <p:spPr bwMode="auto">
          <a:xfrm>
            <a:off x="3175870" y="5477580"/>
            <a:ext cx="1444826" cy="84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31" descr="cid:image002.png@01D3120F.C49E8990">
            <a:extLst>
              <a:ext uri="{FF2B5EF4-FFF2-40B4-BE49-F238E27FC236}">
                <a16:creationId xmlns="" xmlns:a16="http://schemas.microsoft.com/office/drawing/2014/main" id="{9260509A-46BD-4281-AA1A-97FFDC27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46" y="5517232"/>
            <a:ext cx="831006" cy="8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32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i="1" dirty="0"/>
              <a:t>¿Porqué el proyecto de investigación?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C26E18E3-0110-47E2-8830-142D49CA1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36015"/>
              </p:ext>
            </p:extLst>
          </p:nvPr>
        </p:nvGraphicFramePr>
        <p:xfrm>
          <a:off x="92075" y="92075"/>
          <a:ext cx="12795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Objeto empaquetador del shell" showAsIcon="1" r:id="rId6" imgW="1279800" imgH="527400" progId="Package">
                  <p:embed/>
                </p:oleObj>
              </mc:Choice>
              <mc:Fallback>
                <p:oleObj name="Objeto empaquetador del shell" showAsIcon="1" r:id="rId6" imgW="1279800" imgH="52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2795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83862"/>
              </p:ext>
            </p:extLst>
          </p:nvPr>
        </p:nvGraphicFramePr>
        <p:xfrm>
          <a:off x="251520" y="1916832"/>
          <a:ext cx="849694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240"/>
                <a:gridCol w="2606070"/>
                <a:gridCol w="3908634"/>
              </a:tblGrid>
              <a:tr h="198138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pH (agua</a:t>
                      </a:r>
                      <a:r>
                        <a:rPr lang="es-CO" baseline="0" dirty="0" smtClean="0"/>
                        <a:t> : Suelo 1:1 V:V)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Categoría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Interpretación</a:t>
                      </a:r>
                      <a:endParaRPr lang="es-CO" dirty="0"/>
                    </a:p>
                  </a:txBody>
                  <a:tcPr/>
                </a:tc>
              </a:tr>
              <a:tr h="61331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&lt;5.0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Extremadamente ácido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Toxicidad</a:t>
                      </a:r>
                      <a:r>
                        <a:rPr lang="es-CO" baseline="0" dirty="0" smtClean="0"/>
                        <a:t> severa por Al y Mn</a:t>
                      </a:r>
                    </a:p>
                    <a:p>
                      <a:r>
                        <a:rPr lang="es-CO" baseline="0" dirty="0" smtClean="0"/>
                        <a:t>Deficiencia de P, S, B, Mo y bases</a:t>
                      </a:r>
                      <a:endParaRPr lang="es-CO" dirty="0"/>
                    </a:p>
                  </a:txBody>
                  <a:tcPr/>
                </a:tc>
              </a:tr>
              <a:tr h="61331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5.0-5.5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Fuertemente</a:t>
                      </a:r>
                      <a:r>
                        <a:rPr lang="es-CO" baseline="0" dirty="0" smtClean="0"/>
                        <a:t> ácido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Toxicidad por</a:t>
                      </a:r>
                      <a:r>
                        <a:rPr lang="es-CO" baseline="0" dirty="0" smtClean="0"/>
                        <a:t> Al y Mn</a:t>
                      </a:r>
                    </a:p>
                    <a:p>
                      <a:r>
                        <a:rPr lang="es-CO" baseline="0" dirty="0" smtClean="0"/>
                        <a:t>Deficiencia de P, S, B, Mo y bases</a:t>
                      </a:r>
                      <a:endParaRPr lang="es-CO" dirty="0"/>
                    </a:p>
                  </a:txBody>
                  <a:tcPr/>
                </a:tc>
              </a:tr>
              <a:tr h="365191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5.5-6.0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Moderadamente ácido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No toxicidad por Al</a:t>
                      </a:r>
                      <a:endParaRPr lang="es-CO" dirty="0"/>
                    </a:p>
                  </a:txBody>
                  <a:tcPr/>
                </a:tc>
              </a:tr>
              <a:tr h="365191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6.0-6.5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Ligeramente ácido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Adecuada disponibilidad</a:t>
                      </a:r>
                      <a:r>
                        <a:rPr lang="es-CO" baseline="0" dirty="0" smtClean="0"/>
                        <a:t> de nutrientes</a:t>
                      </a:r>
                      <a:endParaRPr lang="es-CO" dirty="0"/>
                    </a:p>
                  </a:txBody>
                  <a:tcPr/>
                </a:tc>
              </a:tr>
              <a:tr h="365191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6.5-7.3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Neutro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Altos niveles de Ca,</a:t>
                      </a:r>
                      <a:r>
                        <a:rPr lang="es-CO" baseline="0" dirty="0" smtClean="0"/>
                        <a:t> Mg. Algunos cultivos</a:t>
                      </a:r>
                      <a:endParaRPr lang="es-CO" dirty="0"/>
                    </a:p>
                  </a:txBody>
                  <a:tcPr/>
                </a:tc>
              </a:tr>
              <a:tr h="61331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7.4-8.0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Alcalino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Baja disponibilidad de P y micronutrientes. Niveles elevados de Ca</a:t>
                      </a:r>
                      <a:r>
                        <a:rPr lang="es-CO" baseline="0" dirty="0" smtClean="0"/>
                        <a:t> y Mg.</a:t>
                      </a:r>
                      <a:endParaRPr lang="es-CO" dirty="0"/>
                    </a:p>
                  </a:txBody>
                  <a:tcPr/>
                </a:tc>
              </a:tr>
              <a:tr h="365191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&gt;8.0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Muy alcalino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err="1" smtClean="0"/>
                        <a:t>Na</a:t>
                      </a:r>
                      <a:r>
                        <a:rPr lang="es-CO" baseline="0" dirty="0" smtClean="0"/>
                        <a:t> puede ser tóxico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8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18662" y="1689479"/>
            <a:ext cx="8229600" cy="532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i="1" dirty="0"/>
              <a:t>¿De qué se trata el proyecto de investigación?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EC8D43-2EFD-4311-BDE5-FB69317C50EB}"/>
              </a:ext>
            </a:extLst>
          </p:cNvPr>
          <p:cNvSpPr/>
          <p:nvPr/>
        </p:nvSpPr>
        <p:spPr>
          <a:xfrm>
            <a:off x="324164" y="2393593"/>
            <a:ext cx="8352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</a:rPr>
              <a:t>Objetivo</a:t>
            </a:r>
            <a:r>
              <a:rPr lang="es-CO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s-CO" sz="2000" dirty="0">
                <a:solidFill>
                  <a:schemeClr val="tx2"/>
                </a:solidFill>
              </a:rPr>
              <a:t>Reducir la absorción de cadmio en plantas de cacao (</a:t>
            </a:r>
            <a:r>
              <a:rPr lang="es-CO" sz="2000" i="1" dirty="0" err="1">
                <a:solidFill>
                  <a:schemeClr val="tx2"/>
                </a:solidFill>
              </a:rPr>
              <a:t>Theobroma</a:t>
            </a:r>
            <a:r>
              <a:rPr lang="es-CO" sz="2000" i="1" dirty="0">
                <a:solidFill>
                  <a:schemeClr val="tx2"/>
                </a:solidFill>
              </a:rPr>
              <a:t> cacao</a:t>
            </a:r>
            <a:r>
              <a:rPr lang="es-CO" sz="2000" dirty="0">
                <a:solidFill>
                  <a:schemeClr val="tx2"/>
                </a:solidFill>
              </a:rPr>
              <a:t> L.) mediante el uso de</a:t>
            </a:r>
            <a:r>
              <a:rPr lang="es-CO" sz="2000" i="1" dirty="0">
                <a:solidFill>
                  <a:schemeClr val="tx2"/>
                </a:solidFill>
              </a:rPr>
              <a:t>:</a:t>
            </a:r>
            <a:endParaRPr lang="es-CO" i="1" dirty="0">
              <a:solidFill>
                <a:schemeClr val="tx2"/>
              </a:solidFill>
            </a:endParaRPr>
          </a:p>
          <a:p>
            <a:pPr algn="just"/>
            <a:endParaRPr lang="es-CO" sz="2000" dirty="0">
              <a:latin typeface="Arial" panose="020B0604020202020204" pitchFamily="34" charset="0"/>
            </a:endParaRPr>
          </a:p>
          <a:p>
            <a:pPr algn="ctr"/>
            <a:endParaRPr lang="es-CO" sz="2000" dirty="0">
              <a:latin typeface="Arial" panose="020B0604020202020204" pitchFamily="34" charset="0"/>
            </a:endParaRP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458694" y="3568650"/>
            <a:ext cx="3897282" cy="2164606"/>
          </a:xfrm>
          <a:prstGeom prst="rect">
            <a:avLst/>
          </a:prstGeom>
          <a:solidFill>
            <a:srgbClr val="92D050"/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 smtClean="0">
                <a:solidFill>
                  <a:schemeClr val="tx2"/>
                </a:solidFill>
              </a:rPr>
              <a:t>Enmienda </a:t>
            </a:r>
            <a:r>
              <a:rPr lang="es-CO" sz="2000" b="1" dirty="0" err="1" smtClean="0">
                <a:solidFill>
                  <a:schemeClr val="tx2"/>
                </a:solidFill>
              </a:rPr>
              <a:t>Alcalinizante</a:t>
            </a:r>
            <a:endParaRPr lang="es-CO" sz="2400" b="1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CO" sz="1600" dirty="0" smtClean="0">
                <a:solidFill>
                  <a:schemeClr val="tx2"/>
                </a:solidFill>
              </a:rPr>
              <a:t>Carbonato de Calcio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O" sz="1600" dirty="0">
                <a:solidFill>
                  <a:schemeClr val="tx2"/>
                </a:solidFill>
              </a:rPr>
              <a:t>Silicato de Magnesio.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O" sz="1600" dirty="0" smtClean="0">
                <a:solidFill>
                  <a:schemeClr val="tx2"/>
                </a:solidFill>
              </a:rPr>
              <a:t>Carbonato de Magnesio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O" sz="1600" dirty="0" smtClean="0">
                <a:solidFill>
                  <a:schemeClr val="tx2"/>
                </a:solidFill>
              </a:rPr>
              <a:t>Hidróxido de Calcio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O" sz="1600" dirty="0" smtClean="0">
                <a:solidFill>
                  <a:schemeClr val="tx2"/>
                </a:solidFill>
              </a:rPr>
              <a:t>Hidróxido de Calcio y Magnesio</a:t>
            </a:r>
            <a:endParaRPr lang="es-CO" sz="16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s-CO" sz="2000" dirty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CO" sz="24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4610232" y="3501008"/>
            <a:ext cx="4533768" cy="282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b="1" dirty="0" smtClean="0">
                <a:solidFill>
                  <a:schemeClr val="tx2"/>
                </a:solidFill>
              </a:rPr>
              <a:t>Formadores de Complejos</a:t>
            </a:r>
            <a:endParaRPr lang="es-CO" sz="2400" b="1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 startAt="6"/>
            </a:pPr>
            <a:r>
              <a:rPr lang="es-CO" sz="1600" dirty="0" err="1" smtClean="0">
                <a:solidFill>
                  <a:schemeClr val="tx2"/>
                </a:solidFill>
              </a:rPr>
              <a:t>Hidroxiapatita</a:t>
            </a:r>
            <a:r>
              <a:rPr lang="es-CO" sz="1600" dirty="0" smtClean="0">
                <a:solidFill>
                  <a:schemeClr val="tx2"/>
                </a:solidFill>
              </a:rPr>
              <a:t>: Ca</a:t>
            </a:r>
            <a:r>
              <a:rPr lang="es-CO" sz="1600" baseline="-25000" dirty="0" smtClean="0">
                <a:solidFill>
                  <a:schemeClr val="tx2"/>
                </a:solidFill>
              </a:rPr>
              <a:t>10</a:t>
            </a:r>
            <a:r>
              <a:rPr lang="es-CO" sz="1600" dirty="0" smtClean="0">
                <a:solidFill>
                  <a:schemeClr val="tx2"/>
                </a:solidFill>
              </a:rPr>
              <a:t>(PO</a:t>
            </a:r>
            <a:r>
              <a:rPr lang="es-CO" sz="1600" baseline="-25000" dirty="0" smtClean="0">
                <a:solidFill>
                  <a:schemeClr val="tx2"/>
                </a:solidFill>
              </a:rPr>
              <a:t>4</a:t>
            </a:r>
            <a:r>
              <a:rPr lang="es-CO" sz="1600" dirty="0" smtClean="0">
                <a:solidFill>
                  <a:schemeClr val="tx2"/>
                </a:solidFill>
              </a:rPr>
              <a:t>)</a:t>
            </a:r>
            <a:r>
              <a:rPr lang="es-CO" sz="1600" baseline="-25000" dirty="0" smtClean="0">
                <a:solidFill>
                  <a:schemeClr val="tx2"/>
                </a:solidFill>
              </a:rPr>
              <a:t>6</a:t>
            </a:r>
            <a:r>
              <a:rPr lang="es-CO" sz="1600" dirty="0" smtClean="0">
                <a:solidFill>
                  <a:schemeClr val="tx2"/>
                </a:solidFill>
              </a:rPr>
              <a:t>(OH)</a:t>
            </a:r>
            <a:r>
              <a:rPr lang="es-CO" sz="1600" baseline="-25000" dirty="0" smtClean="0">
                <a:solidFill>
                  <a:schemeClr val="tx2"/>
                </a:solidFill>
              </a:rPr>
              <a:t>2</a:t>
            </a:r>
            <a:r>
              <a:rPr lang="es-CO" sz="1600" dirty="0" smtClean="0">
                <a:solidFill>
                  <a:schemeClr val="tx2"/>
                </a:solidFill>
              </a:rPr>
              <a:t> 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es-CO" sz="1600" dirty="0" smtClean="0">
                <a:solidFill>
                  <a:schemeClr val="tx2"/>
                </a:solidFill>
              </a:rPr>
              <a:t>Fosfato </a:t>
            </a:r>
            <a:r>
              <a:rPr lang="es-CO" sz="1600" dirty="0">
                <a:solidFill>
                  <a:schemeClr val="tx2"/>
                </a:solidFill>
              </a:rPr>
              <a:t>de potasio </a:t>
            </a:r>
            <a:r>
              <a:rPr lang="es-CO" sz="1600" dirty="0" smtClean="0">
                <a:solidFill>
                  <a:schemeClr val="tx2"/>
                </a:solidFill>
              </a:rPr>
              <a:t>monobásico: KH</a:t>
            </a:r>
            <a:r>
              <a:rPr lang="es-CO" sz="1600" baseline="-25000" dirty="0" smtClean="0">
                <a:solidFill>
                  <a:schemeClr val="tx2"/>
                </a:solidFill>
              </a:rPr>
              <a:t>2</a:t>
            </a:r>
            <a:r>
              <a:rPr lang="es-CO" sz="1600" dirty="0" smtClean="0">
                <a:solidFill>
                  <a:schemeClr val="tx2"/>
                </a:solidFill>
              </a:rPr>
              <a:t>PO</a:t>
            </a:r>
            <a:r>
              <a:rPr lang="es-CO" sz="1600" baseline="-25000" dirty="0" smtClean="0">
                <a:solidFill>
                  <a:schemeClr val="tx2"/>
                </a:solidFill>
              </a:rPr>
              <a:t>4</a:t>
            </a:r>
            <a:endParaRPr lang="es-CO" sz="1600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 startAt="6"/>
            </a:pPr>
            <a:r>
              <a:rPr lang="es-CO" sz="1600" dirty="0" smtClean="0">
                <a:solidFill>
                  <a:schemeClr val="tx2"/>
                </a:solidFill>
              </a:rPr>
              <a:t>Sulfato de Magnesio</a:t>
            </a:r>
            <a:r>
              <a:rPr lang="es-CO" sz="1600" dirty="0">
                <a:solidFill>
                  <a:schemeClr val="tx2"/>
                </a:solidFill>
              </a:rPr>
              <a:t>: MgSO</a:t>
            </a:r>
            <a:r>
              <a:rPr lang="es-CO" sz="1600" baseline="-25000" dirty="0">
                <a:solidFill>
                  <a:schemeClr val="tx2"/>
                </a:solidFill>
              </a:rPr>
              <a:t>4</a:t>
            </a:r>
            <a:endParaRPr lang="es-CO" sz="1600" dirty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 startAt="6"/>
            </a:pPr>
            <a:r>
              <a:rPr lang="es-CO" sz="1600" dirty="0" err="1" smtClean="0">
                <a:solidFill>
                  <a:schemeClr val="tx2"/>
                </a:solidFill>
              </a:rPr>
              <a:t>Hidroxiapatita</a:t>
            </a:r>
            <a:r>
              <a:rPr lang="es-CO" sz="1600" dirty="0" smtClean="0">
                <a:solidFill>
                  <a:schemeClr val="tx2"/>
                </a:solidFill>
              </a:rPr>
              <a:t> </a:t>
            </a:r>
            <a:r>
              <a:rPr lang="es-CO" sz="1600" dirty="0">
                <a:solidFill>
                  <a:schemeClr val="tx2"/>
                </a:solidFill>
              </a:rPr>
              <a:t>+ </a:t>
            </a:r>
            <a:r>
              <a:rPr lang="es-CO" sz="1600" dirty="0" smtClean="0">
                <a:solidFill>
                  <a:schemeClr val="tx2"/>
                </a:solidFill>
              </a:rPr>
              <a:t>MSF. 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es-CO" sz="1600" dirty="0" smtClean="0">
                <a:solidFill>
                  <a:schemeClr val="tx2"/>
                </a:solidFill>
              </a:rPr>
              <a:t>Fosfato </a:t>
            </a:r>
            <a:r>
              <a:rPr lang="es-CO" sz="1600" dirty="0">
                <a:solidFill>
                  <a:schemeClr val="tx2"/>
                </a:solidFill>
              </a:rPr>
              <a:t>de potasio </a:t>
            </a:r>
            <a:r>
              <a:rPr lang="es-CO" sz="1600" dirty="0" smtClean="0">
                <a:solidFill>
                  <a:schemeClr val="tx2"/>
                </a:solidFill>
              </a:rPr>
              <a:t>monobásico </a:t>
            </a:r>
            <a:r>
              <a:rPr lang="es-CO" sz="1600" dirty="0">
                <a:solidFill>
                  <a:schemeClr val="tx2"/>
                </a:solidFill>
              </a:rPr>
              <a:t>+ MSF.</a:t>
            </a:r>
          </a:p>
          <a:p>
            <a:pPr marL="800100" lvl="1" indent="-342900">
              <a:buFont typeface="+mj-lt"/>
              <a:buAutoNum type="arabicPeriod" startAt="6"/>
            </a:pPr>
            <a:r>
              <a:rPr lang="es-CO" sz="1600" dirty="0" smtClean="0">
                <a:solidFill>
                  <a:schemeClr val="tx2"/>
                </a:solidFill>
              </a:rPr>
              <a:t>Sulfato de Calcio: CaSO</a:t>
            </a:r>
            <a:r>
              <a:rPr lang="es-CO" sz="1600" baseline="-25000" dirty="0" smtClean="0">
                <a:solidFill>
                  <a:schemeClr val="tx2"/>
                </a:solidFill>
              </a:rPr>
              <a:t>4</a:t>
            </a:r>
            <a:endParaRPr lang="es-C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18662" y="1689479"/>
            <a:ext cx="8229600" cy="532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i="1" dirty="0"/>
              <a:t>¿De qué se trata el proyecto de investigación?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graphicFrame>
        <p:nvGraphicFramePr>
          <p:cNvPr id="14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27186"/>
              </p:ext>
            </p:extLst>
          </p:nvPr>
        </p:nvGraphicFramePr>
        <p:xfrm>
          <a:off x="1187624" y="2348880"/>
          <a:ext cx="6641282" cy="192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192"/>
                <a:gridCol w="915481"/>
                <a:gridCol w="1369336"/>
                <a:gridCol w="958536"/>
                <a:gridCol w="1574737"/>
              </a:tblGrid>
              <a:tr h="63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Localización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err="1" smtClean="0"/>
                        <a:t>T°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Brillo Solar (horas)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Altura (msnm)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Estructura</a:t>
                      </a:r>
                      <a:endParaRPr lang="es-CO" dirty="0"/>
                    </a:p>
                  </a:txBody>
                  <a:tcPr/>
                </a:tc>
              </a:tr>
              <a:tr h="910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Granja </a:t>
                      </a:r>
                      <a:r>
                        <a:rPr lang="es-CO" sz="1800" dirty="0" err="1" smtClean="0"/>
                        <a:t>Yariguies</a:t>
                      </a:r>
                      <a:r>
                        <a:rPr lang="es-CO" sz="1800" dirty="0" smtClean="0"/>
                        <a:t>- Barrancabermeja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28°C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2.170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110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Invernadero</a:t>
                      </a:r>
                      <a:r>
                        <a:rPr lang="es-CO" baseline="0" dirty="0" smtClean="0"/>
                        <a:t> + </a:t>
                      </a:r>
                      <a:r>
                        <a:rPr lang="es-CO" dirty="0" smtClean="0"/>
                        <a:t>Riego</a:t>
                      </a:r>
                      <a:endParaRPr lang="es-CO" dirty="0"/>
                    </a:p>
                  </a:txBody>
                  <a:tcPr/>
                </a:tc>
              </a:tr>
              <a:tr h="369205">
                <a:tc>
                  <a:txBody>
                    <a:bodyPr/>
                    <a:lstStyle/>
                    <a:p>
                      <a:r>
                        <a:rPr lang="es-CO" sz="1800" dirty="0" err="1" smtClean="0"/>
                        <a:t>UdeM</a:t>
                      </a:r>
                      <a:r>
                        <a:rPr lang="es-CO" sz="1800" dirty="0" smtClean="0"/>
                        <a:t>-Medellín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22°C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1.892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1.495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Inv.</a:t>
                      </a:r>
                      <a:r>
                        <a:rPr lang="es-CO" baseline="0" dirty="0" smtClean="0"/>
                        <a:t> + Riego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33" y="4471930"/>
            <a:ext cx="3935867" cy="221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3" y="4463024"/>
            <a:ext cx="3625031" cy="222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7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800" i="1" dirty="0"/>
              <a:t>Resultados obtenidos en la investigación</a:t>
            </a:r>
            <a:endParaRPr lang="es-AR" sz="28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37" y="1700808"/>
            <a:ext cx="4312410" cy="2283641"/>
          </a:xfrm>
          <a:prstGeom prst="rect">
            <a:avLst/>
          </a:prstGeom>
        </p:spPr>
      </p:pic>
      <p:pic>
        <p:nvPicPr>
          <p:cNvPr id="15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343" y="1736650"/>
            <a:ext cx="4382177" cy="2247799"/>
          </a:xfrm>
          <a:prstGeom prst="rect">
            <a:avLst/>
          </a:prstGeom>
        </p:spPr>
      </p:pic>
      <p:pic>
        <p:nvPicPr>
          <p:cNvPr id="17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3" y="4198383"/>
            <a:ext cx="4382177" cy="2464975"/>
          </a:xfrm>
          <a:prstGeom prst="rect">
            <a:avLst/>
          </a:prstGeom>
        </p:spPr>
      </p:pic>
      <p:pic>
        <p:nvPicPr>
          <p:cNvPr id="18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36" y="4198383"/>
            <a:ext cx="4312411" cy="258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39552" y="142331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AR" i="1" dirty="0"/>
              <a:t>Resultados obtenidos en la investigación</a:t>
            </a:r>
            <a:endParaRPr lang="es-AR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sp>
        <p:nvSpPr>
          <p:cNvPr id="17" name="CuadroTexto 2"/>
          <p:cNvSpPr txBox="1"/>
          <p:nvPr/>
        </p:nvSpPr>
        <p:spPr>
          <a:xfrm>
            <a:off x="189046" y="2204864"/>
            <a:ext cx="499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/>
                </a:solidFill>
              </a:rPr>
              <a:t>pH.</a:t>
            </a:r>
            <a:endParaRPr lang="es-CO" dirty="0">
              <a:solidFill>
                <a:schemeClr val="tx2"/>
              </a:solidFill>
            </a:endParaRPr>
          </a:p>
          <a:p>
            <a:endParaRPr lang="es-CO" dirty="0"/>
          </a:p>
        </p:txBody>
      </p:sp>
      <p:graphicFrame>
        <p:nvGraphicFramePr>
          <p:cNvPr id="18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86175"/>
              </p:ext>
            </p:extLst>
          </p:nvPr>
        </p:nvGraphicFramePr>
        <p:xfrm>
          <a:off x="323529" y="2677274"/>
          <a:ext cx="8352927" cy="3185850"/>
        </p:xfrm>
        <a:graphic>
          <a:graphicData uri="http://schemas.openxmlformats.org/drawingml/2006/table">
            <a:tbl>
              <a:tblPr/>
              <a:tblGrid>
                <a:gridCol w="1962435"/>
                <a:gridCol w="1205916"/>
                <a:gridCol w="1008112"/>
                <a:gridCol w="1152128"/>
                <a:gridCol w="936104"/>
                <a:gridCol w="1152128"/>
                <a:gridCol w="936104"/>
              </a:tblGrid>
              <a:tr h="3510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Producto</a:t>
                      </a:r>
                      <a:endParaRPr lang="es-CO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0-7 cm de profundidad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7-14 cm de profundidad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14-21 cm de profundidad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endParaRPr lang="es-CO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pH incubación (1 mes)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pH 4 meses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pH incubación (1 mes)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pH 4 meses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pH incubación (1 mes)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pH 4 meses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Carbonato de calcio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5.80 ± </a:t>
                      </a:r>
                      <a:r>
                        <a:rPr lang="es-CO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  <a:endParaRPr lang="es-CO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6.99 ± 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5.73 ± </a:t>
                      </a:r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5.59 ± 1.06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4.78 ± </a:t>
                      </a:r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4.36 ± 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Silicato de Magnesio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5.11 ± 0.09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4.87 ± 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4.96 ± 0.07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4.61 ± 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4.87 ± 0.08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4.34 ± 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Carbonato de magnesio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5.37 ± 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6.24 ± 0.73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5.16 ± 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4.72 ± 0.16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4.86 ± 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4.48 ± 0.24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Hidróxido </a:t>
                      </a:r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 calcio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6.35 ± 0.42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6.62 ± 0.61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6.41 ± 0.48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4.66 ± 0.48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5.12 ± 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4.44 ± 0.27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Hidróxido </a:t>
                      </a:r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de calcio y magnesio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4.80 ± 0.04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6.82 ± 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4.84 ± 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5.63 ± 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4.80 ± 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4.42 ± 0.24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3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Control</a:t>
                      </a:r>
                      <a:endParaRPr lang="es-CO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4.81 ± 0.02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4.36 ± 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4.84 ± 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4.24 ± 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4.84 ± 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4.34 ± 0.09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6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95536" y="1373597"/>
            <a:ext cx="844468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AR" i="1" dirty="0"/>
              <a:t>Beneficios del trabajo asociativo en investigación </a:t>
            </a:r>
            <a:endParaRPr lang="es-AR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pic>
        <p:nvPicPr>
          <p:cNvPr id="14" name="Picture 13" descr="Imagen relacionada">
            <a:extLst>
              <a:ext uri="{FF2B5EF4-FFF2-40B4-BE49-F238E27FC236}">
                <a16:creationId xmlns="" xmlns:a16="http://schemas.microsoft.com/office/drawing/2014/main" id="{BD1037E1-FFD4-4A6B-8B5D-BC41B4A9A0B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622" r="8632" b="12292"/>
          <a:stretch/>
        </p:blipFill>
        <p:spPr bwMode="auto">
          <a:xfrm>
            <a:off x="7521995" y="2631898"/>
            <a:ext cx="1444826" cy="84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31" descr="cid:image002.png@01D3120F.C49E8990">
            <a:extLst>
              <a:ext uri="{FF2B5EF4-FFF2-40B4-BE49-F238E27FC236}">
                <a16:creationId xmlns="" xmlns:a16="http://schemas.microsoft.com/office/drawing/2014/main" id="{69D794F1-B49A-45DB-963B-E8C64E85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08" y="3863181"/>
            <a:ext cx="831006" cy="8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B11C861-F72F-41A2-8877-256CF61A9A8D}"/>
              </a:ext>
            </a:extLst>
          </p:cNvPr>
          <p:cNvSpPr/>
          <p:nvPr/>
        </p:nvSpPr>
        <p:spPr>
          <a:xfrm>
            <a:off x="107504" y="2471985"/>
            <a:ext cx="72627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PA" dirty="0" smtClean="0">
                <a:latin typeface="Arial" panose="020B0604020202020204" pitchFamily="34" charset="0"/>
              </a:rPr>
              <a:t>Para la empresa se aceleran </a:t>
            </a:r>
            <a:r>
              <a:rPr lang="es-PA" dirty="0">
                <a:latin typeface="Arial" panose="020B0604020202020204" pitchFamily="34" charset="0"/>
              </a:rPr>
              <a:t>y fortalecen los procesos de </a:t>
            </a:r>
            <a:r>
              <a:rPr lang="es-PA" dirty="0" err="1">
                <a:latin typeface="Arial" panose="020B0604020202020204" pitchFamily="34" charset="0"/>
              </a:rPr>
              <a:t>I+D+i</a:t>
            </a:r>
            <a:r>
              <a:rPr lang="es-PA" dirty="0">
                <a:latin typeface="Arial" panose="020B0604020202020204" pitchFamily="34" charset="0"/>
              </a:rPr>
              <a:t> (investigación, desarrollo e innovación). Fomentar la </a:t>
            </a:r>
            <a:r>
              <a:rPr lang="es-PA" dirty="0" err="1">
                <a:latin typeface="Arial" panose="020B0604020202020204" pitchFamily="34" charset="0"/>
              </a:rPr>
              <a:t>I+D+i</a:t>
            </a:r>
            <a:r>
              <a:rPr lang="es-PA" dirty="0">
                <a:latin typeface="Arial" panose="020B0604020202020204" pitchFamily="34" charset="0"/>
              </a:rPr>
              <a:t> a escala </a:t>
            </a:r>
            <a:r>
              <a:rPr lang="es-PA" dirty="0" smtClean="0">
                <a:latin typeface="Arial" panose="020B0604020202020204" pitchFamily="34" charset="0"/>
              </a:rPr>
              <a:t>sectorial.</a:t>
            </a:r>
          </a:p>
          <a:p>
            <a:pPr algn="just"/>
            <a:endParaRPr lang="es-PA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PA" dirty="0" smtClean="0">
                <a:latin typeface="Arial" panose="020B0604020202020204" pitchFamily="34" charset="0"/>
              </a:rPr>
              <a:t>Existen </a:t>
            </a:r>
            <a:r>
              <a:rPr lang="es-PA" dirty="0">
                <a:latin typeface="Arial" panose="020B0604020202020204" pitchFamily="34" charset="0"/>
              </a:rPr>
              <a:t>grandes ventajas en cuanto a la financiación, cofinanciación y tributación, ya que este tipo de proyectos son avalados por </a:t>
            </a:r>
            <a:r>
              <a:rPr lang="es-PA" dirty="0" smtClean="0">
                <a:latin typeface="Arial" panose="020B0604020202020204" pitchFamily="34" charset="0"/>
              </a:rPr>
              <a:t>Colciencias.</a:t>
            </a:r>
          </a:p>
          <a:p>
            <a:pPr algn="just"/>
            <a:endParaRPr lang="es-MX" dirty="0" smtClean="0">
              <a:latin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PA" dirty="0">
                <a:latin typeface="Arial" panose="020B0604020202020204" pitchFamily="34" charset="0"/>
              </a:rPr>
              <a:t>L</a:t>
            </a:r>
            <a:r>
              <a:rPr lang="es-PA" dirty="0" smtClean="0">
                <a:latin typeface="Arial" panose="020B0604020202020204" pitchFamily="34" charset="0"/>
              </a:rPr>
              <a:t>as </a:t>
            </a:r>
            <a:r>
              <a:rPr lang="es-PA" dirty="0">
                <a:latin typeface="Arial" panose="020B0604020202020204" pitchFamily="34" charset="0"/>
              </a:rPr>
              <a:t>universidades validan sus conocimientos académicos desde la </a:t>
            </a:r>
            <a:r>
              <a:rPr lang="es-PA" dirty="0" smtClean="0">
                <a:latin typeface="Arial" panose="020B0604020202020204" pitchFamily="34" charset="0"/>
              </a:rPr>
              <a:t>práctica</a:t>
            </a:r>
            <a:r>
              <a:rPr lang="es-PA" dirty="0">
                <a:latin typeface="Arial" panose="020B0604020202020204" pitchFamily="34" charset="0"/>
              </a:rPr>
              <a:t>. Conocer las demandas tecnológicas </a:t>
            </a:r>
            <a:r>
              <a:rPr lang="es-PA" dirty="0" smtClean="0">
                <a:latin typeface="Arial" panose="020B0604020202020204" pitchFamily="34" charset="0"/>
              </a:rPr>
              <a:t>de las empresas. </a:t>
            </a:r>
            <a:endParaRPr lang="es-PA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PA" dirty="0" smtClean="0">
              <a:latin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MX" dirty="0" smtClean="0">
              <a:latin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 smtClean="0">
                <a:latin typeface="Arial" panose="020B0604020202020204" pitchFamily="34" charset="0"/>
              </a:rPr>
              <a:t>Formación </a:t>
            </a:r>
            <a:r>
              <a:rPr lang="es-MX" dirty="0">
                <a:latin typeface="Arial" panose="020B0604020202020204" pitchFamily="34" charset="0"/>
              </a:rPr>
              <a:t>de capital humano en temas de interés de industria </a:t>
            </a:r>
            <a:r>
              <a:rPr lang="es-MX" dirty="0" smtClean="0">
                <a:latin typeface="Arial" panose="020B0604020202020204" pitchFamily="34" charset="0"/>
              </a:rPr>
              <a:t>nacional, que apoyen al sector cacaotero.</a:t>
            </a:r>
            <a:endParaRPr lang="es-MX" dirty="0">
              <a:latin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9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AR" i="1" dirty="0"/>
              <a:t>Dificultades Atravesadas</a:t>
            </a:r>
          </a:p>
          <a:p>
            <a:pPr marL="0" indent="0" algn="just">
              <a:buNone/>
            </a:pPr>
            <a:endParaRPr lang="es-AR" i="1" dirty="0"/>
          </a:p>
          <a:p>
            <a:pPr marL="0" indent="0" algn="ctr">
              <a:buNone/>
            </a:pPr>
            <a:endParaRPr lang="es-AR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</a:rPr>
              <a:t>El papel del Estado, del sector público y de la asociación de productores para la competitividad en la producción familiar </a:t>
            </a:r>
            <a:r>
              <a:rPr lang="es-AR" sz="24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6A2E5F-DA6B-4257-8F6E-EDF593E55875}"/>
              </a:ext>
            </a:extLst>
          </p:cNvPr>
          <p:cNvSpPr/>
          <p:nvPr/>
        </p:nvSpPr>
        <p:spPr>
          <a:xfrm>
            <a:off x="395536" y="263691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PA" sz="2400" dirty="0"/>
              <a:t>Es necesario fortalecer y </a:t>
            </a:r>
            <a:r>
              <a:rPr lang="es-PA" sz="2400" dirty="0" err="1"/>
              <a:t>reenlazar</a:t>
            </a:r>
            <a:r>
              <a:rPr lang="es-PA" sz="2400" dirty="0"/>
              <a:t> la vinculación entre </a:t>
            </a:r>
            <a:r>
              <a:rPr lang="es-PA" sz="2400" b="1" dirty="0" smtClean="0"/>
              <a:t>empresa</a:t>
            </a:r>
            <a:r>
              <a:rPr lang="es-PA" sz="2400" dirty="0" smtClean="0"/>
              <a:t>-</a:t>
            </a:r>
            <a:r>
              <a:rPr lang="es-PA" sz="2400" b="1" dirty="0" smtClean="0"/>
              <a:t>universidad.</a:t>
            </a:r>
          </a:p>
          <a:p>
            <a:pPr algn="just"/>
            <a:endParaRPr lang="es-PA" sz="2400" b="1" dirty="0">
              <a:latin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PA" sz="2400" dirty="0" smtClean="0"/>
              <a:t>Desarrollar </a:t>
            </a:r>
            <a:r>
              <a:rPr lang="es-PA" sz="2400" dirty="0"/>
              <a:t>un modelo conceptual que </a:t>
            </a:r>
            <a:r>
              <a:rPr lang="es-PA" sz="2400" dirty="0" smtClean="0"/>
              <a:t>llegue </a:t>
            </a:r>
            <a:r>
              <a:rPr lang="es-PA" sz="2400" dirty="0"/>
              <a:t>a identificar problemas </a:t>
            </a:r>
            <a:r>
              <a:rPr lang="es-PA" sz="2400" dirty="0" smtClean="0"/>
              <a:t>empresariales.</a:t>
            </a:r>
          </a:p>
          <a:p>
            <a:pPr algn="just"/>
            <a:endParaRPr lang="es-PA" sz="2400" dirty="0">
              <a:latin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PA" sz="2400" dirty="0"/>
              <a:t>Los tiempos de las Universidades son </a:t>
            </a:r>
            <a:r>
              <a:rPr lang="es-PA" sz="2400" dirty="0" smtClean="0"/>
              <a:t>más lentos respecto a los tiempos en la </a:t>
            </a:r>
            <a:r>
              <a:rPr lang="es-PA" sz="2400" dirty="0"/>
              <a:t>empresa</a:t>
            </a:r>
            <a:r>
              <a:rPr lang="es-PA" sz="2400" dirty="0" smtClean="0">
                <a:latin typeface="Arial" panose="020B0604020202020204" pitchFamily="34" charset="0"/>
              </a:rPr>
              <a:t>.</a:t>
            </a:r>
            <a:endParaRPr lang="es-MX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798</Words>
  <Application>Microsoft Office PowerPoint</Application>
  <PresentationFormat>Presentación en pantalla (4:3)</PresentationFormat>
  <Paragraphs>152</Paragraphs>
  <Slides>11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Tema de Office</vt:lpstr>
      <vt:lpstr>Objeto empaquetador del shell</vt:lpstr>
      <vt:lpstr>Presentación de PowerPoint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“El papel del Estado, del sector público y de la asociación de productores para la competitividad en la producción familiar ”</vt:lpstr>
      <vt:lpstr>Muchas gracias Catalina Arroyave Quiceno Mail: carroyave@udem.edu.co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“Encadenamientos productivos y circuitos cortos: innovaciones en esquemas de producción y comercialización para la agricultura familiar”</dc:title>
  <dc:creator>ykababe</dc:creator>
  <cp:lastModifiedBy>Rosanna Leggiadro</cp:lastModifiedBy>
  <cp:revision>74</cp:revision>
  <dcterms:created xsi:type="dcterms:W3CDTF">2017-08-11T20:08:02Z</dcterms:created>
  <dcterms:modified xsi:type="dcterms:W3CDTF">2017-08-28T12:34:36Z</dcterms:modified>
</cp:coreProperties>
</file>