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73" r:id="rId3"/>
    <p:sldId id="278" r:id="rId4"/>
    <p:sldId id="282" r:id="rId5"/>
    <p:sldId id="275" r:id="rId6"/>
    <p:sldId id="280" r:id="rId7"/>
    <p:sldId id="277" r:id="rId8"/>
    <p:sldId id="272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6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84C77-E834-463B-AF39-68503607A462}" type="datetimeFigureOut">
              <a:rPr lang="es-AR" smtClean="0"/>
              <a:pPr/>
              <a:t>28/08/2017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B0D1-F1DB-4FA9-849E-D4DFA17985CA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701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28/08/2017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500034" y="2214554"/>
            <a:ext cx="8199254" cy="3614820"/>
            <a:chOff x="500034" y="1822576"/>
            <a:chExt cx="8199254" cy="3614820"/>
          </a:xfrm>
        </p:grpSpPr>
        <p:sp>
          <p:nvSpPr>
            <p:cNvPr id="5" name="2 Subtítulo"/>
            <p:cNvSpPr txBox="1">
              <a:spLocks/>
            </p:cNvSpPr>
            <p:nvPr/>
          </p:nvSpPr>
          <p:spPr>
            <a:xfrm>
              <a:off x="1428728" y="1822576"/>
              <a:ext cx="6400800" cy="82868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dirty="0" smtClean="0">
                  <a:solidFill>
                    <a:schemeClr val="accent1">
                      <a:lumMod val="75000"/>
                    </a:schemeClr>
                  </a:solidFill>
                </a:rPr>
                <a:t>Gira de intercambio: Competitividad en la Agricultura Familiar</a:t>
              </a:r>
            </a:p>
            <a:p>
              <a:endParaRPr lang="es-AR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endParaRPr lang="es-A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6" name="3 CuadroTexto"/>
            <p:cNvSpPr txBox="1"/>
            <p:nvPr/>
          </p:nvSpPr>
          <p:spPr>
            <a:xfrm>
              <a:off x="1905000" y="5037286"/>
              <a:ext cx="6794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AR" sz="2000" dirty="0" smtClean="0">
                  <a:solidFill>
                    <a:srgbClr val="376092"/>
                  </a:solidFill>
                </a:rPr>
                <a:t>Medellín, 31 de agosto y 1 de septiembre de 2017</a:t>
              </a:r>
              <a:endParaRPr lang="es-AR" sz="2000" dirty="0">
                <a:solidFill>
                  <a:srgbClr val="376092"/>
                </a:solidFill>
              </a:endParaRPr>
            </a:p>
          </p:txBody>
        </p:sp>
        <p:sp>
          <p:nvSpPr>
            <p:cNvPr id="7" name="5 CuadroTexto"/>
            <p:cNvSpPr txBox="1"/>
            <p:nvPr/>
          </p:nvSpPr>
          <p:spPr>
            <a:xfrm>
              <a:off x="500034" y="3108460"/>
              <a:ext cx="807249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Exposición: “El papel de los Consejos Nacionales y Regionales de Cacao en Colombia para la promoción de las Alianzas Público Privadas”</a:t>
              </a:r>
            </a:p>
            <a:p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s-A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Expositor: Iván Darío G</a:t>
              </a:r>
              <a:r>
                <a:rPr lang="es-419" sz="2000" b="1" dirty="0" err="1">
                  <a:solidFill>
                    <a:schemeClr val="accent2">
                      <a:lumMod val="75000"/>
                    </a:schemeClr>
                  </a:solidFill>
                </a:rPr>
                <a:t>ó</a:t>
              </a:r>
              <a:r>
                <a:rPr lang="es-AR" sz="2000" b="1" dirty="0" err="1" smtClean="0">
                  <a:solidFill>
                    <a:schemeClr val="accent2">
                      <a:lumMod val="75000"/>
                    </a:schemeClr>
                  </a:solidFill>
                </a:rPr>
                <a:t>ez</a:t>
              </a:r>
              <a:endParaRPr lang="es-AR" sz="20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r>
                <a:rPr lang="es-AR" sz="2000" b="1" dirty="0" smtClean="0">
                  <a:solidFill>
                    <a:schemeClr val="accent2">
                      <a:lumMod val="75000"/>
                    </a:schemeClr>
                  </a:solidFill>
                </a:rPr>
                <a:t>FEDECACAO, Colombia</a:t>
              </a:r>
            </a:p>
          </p:txBody>
        </p:sp>
      </p:grpSp>
      <p:pic>
        <p:nvPicPr>
          <p:cNvPr id="10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5929306"/>
            <a:ext cx="671517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Agrupar 11"/>
          <p:cNvGrpSpPr/>
          <p:nvPr/>
        </p:nvGrpSpPr>
        <p:grpSpPr>
          <a:xfrm>
            <a:off x="107504" y="0"/>
            <a:ext cx="5919470" cy="1657328"/>
            <a:chOff x="107504" y="0"/>
            <a:chExt cx="5919470" cy="1657328"/>
          </a:xfrm>
        </p:grpSpPr>
        <p:pic>
          <p:nvPicPr>
            <p:cNvPr id="4" name="Imagen 3" descr="Captura de pantalla 2017-07-18 a la(s) 17.12.5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04664"/>
              <a:ext cx="5040560" cy="1252664"/>
            </a:xfrm>
            <a:prstGeom prst="rect">
              <a:avLst/>
            </a:prstGeom>
          </p:spPr>
        </p:pic>
        <p:pic>
          <p:nvPicPr>
            <p:cNvPr id="11" name="Imagen 1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0"/>
              <a:ext cx="5919470" cy="365760"/>
            </a:xfrm>
            <a:prstGeom prst="rect">
              <a:avLst/>
            </a:prstGeom>
            <a:noFill/>
          </p:spPr>
        </p:pic>
      </p:grpSp>
      <p:sp>
        <p:nvSpPr>
          <p:cNvPr id="13" name="Rectángulo 12"/>
          <p:cNvSpPr/>
          <p:nvPr/>
        </p:nvSpPr>
        <p:spPr>
          <a:xfrm>
            <a:off x="1475656" y="1700808"/>
            <a:ext cx="157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1600" dirty="0">
                <a:solidFill>
                  <a:srgbClr val="376092"/>
                </a:solidFill>
              </a:rPr>
              <a:t>FTG/RF-1329-RG</a:t>
            </a:r>
            <a:endParaRPr lang="es-ES_tradnl" sz="1600" dirty="0">
              <a:solidFill>
                <a:srgbClr val="376092"/>
              </a:solidFill>
            </a:endParaRPr>
          </a:p>
        </p:txBody>
      </p:sp>
      <p:pic>
        <p:nvPicPr>
          <p:cNvPr id="14" name="Picture 2" descr="G:\Politécnico\2. Cadenas Productivas\Fotos\dt.common.streams.StreamSer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6598" y="380653"/>
            <a:ext cx="2223833" cy="1483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410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“El papel de los Consejos Nacionales y Regionales de Cacao en Colombia para la promoción de las Alianzas Público Privadas”</a:t>
            </a:r>
            <a:endParaRPr lang="es-AR" sz="2400" b="1" dirty="0"/>
          </a:p>
        </p:txBody>
      </p:sp>
      <p:sp>
        <p:nvSpPr>
          <p:cNvPr id="9" name="Subtítulo 2"/>
          <p:cNvSpPr>
            <a:spLocks noGrp="1"/>
          </p:cNvSpPr>
          <p:nvPr>
            <p:ph idx="1"/>
          </p:nvPr>
        </p:nvSpPr>
        <p:spPr>
          <a:xfrm>
            <a:off x="457200" y="1743826"/>
            <a:ext cx="8229600" cy="26894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2800" b="1" dirty="0"/>
              <a:t>La Federación Nacional de Cacaoteros </a:t>
            </a:r>
            <a:endParaRPr lang="es-419" sz="2800" b="1" dirty="0" smtClean="0"/>
          </a:p>
          <a:p>
            <a:pPr marL="0" indent="0" algn="just">
              <a:buNone/>
            </a:pPr>
            <a:r>
              <a:rPr lang="es-419" sz="2400" dirty="0" smtClean="0"/>
              <a:t>E</a:t>
            </a:r>
            <a:r>
              <a:rPr lang="es-ES" sz="2400" dirty="0" smtClean="0"/>
              <a:t>s </a:t>
            </a:r>
            <a:r>
              <a:rPr lang="es-ES" sz="2400" dirty="0"/>
              <a:t>una organización gremial de derecho privado sin ánimo de </a:t>
            </a:r>
            <a:r>
              <a:rPr lang="es-ES" sz="2400" dirty="0" smtClean="0"/>
              <a:t>lucro</a:t>
            </a:r>
            <a:r>
              <a:rPr lang="es-419" sz="2400" dirty="0" smtClean="0"/>
              <a:t>,</a:t>
            </a:r>
            <a:r>
              <a:rPr lang="es-ES" sz="2400" dirty="0" smtClean="0"/>
              <a:t> </a:t>
            </a:r>
            <a:r>
              <a:rPr lang="es-ES" sz="2400" dirty="0"/>
              <a:t>fundada en 1962 para representar los intereses de los cacaocultores a nivel </a:t>
            </a:r>
            <a:r>
              <a:rPr lang="es-ES" sz="2400" dirty="0" smtClean="0"/>
              <a:t>nacional</a:t>
            </a:r>
            <a:r>
              <a:rPr lang="es-419" sz="2400" dirty="0" smtClean="0"/>
              <a:t> y</a:t>
            </a:r>
            <a:r>
              <a:rPr lang="es-ES" sz="2400" dirty="0" smtClean="0"/>
              <a:t> </a:t>
            </a:r>
            <a:r>
              <a:rPr lang="es-ES" sz="2400" dirty="0"/>
              <a:t>el fomento del cultivo del </a:t>
            </a:r>
            <a:r>
              <a:rPr lang="es-ES" sz="2400" dirty="0" smtClean="0"/>
              <a:t>caca</a:t>
            </a:r>
            <a:r>
              <a:rPr lang="es-419" sz="2400" dirty="0" smtClean="0"/>
              <a:t>o. </a:t>
            </a:r>
            <a:r>
              <a:rPr lang="es-CO" altLang="es-CO" sz="2400" dirty="0" smtClean="0"/>
              <a:t>38.000 </a:t>
            </a:r>
            <a:r>
              <a:rPr lang="es-CO" altLang="es-CO" sz="2400" dirty="0"/>
              <a:t>familias de pequeños productores de cacao, cuyos cultivos oscilan entre 3 y 10 hectáreas.</a:t>
            </a:r>
          </a:p>
          <a:p>
            <a:pPr marL="0" indent="0" algn="just">
              <a:buNone/>
            </a:pPr>
            <a:endParaRPr lang="es-419" sz="2400" i="1" dirty="0" smtClean="0"/>
          </a:p>
          <a:p>
            <a:pPr marL="0" indent="0" algn="just">
              <a:buNone/>
            </a:pPr>
            <a:endParaRPr lang="es-ES" sz="2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31918" t="19921" r="21522" b="7617"/>
          <a:stretch/>
        </p:blipFill>
        <p:spPr>
          <a:xfrm>
            <a:off x="979066" y="4610859"/>
            <a:ext cx="2672196" cy="2130509"/>
          </a:xfrm>
          <a:prstGeom prst="rect">
            <a:avLst/>
          </a:prstGeom>
        </p:spPr>
      </p:pic>
      <p:sp>
        <p:nvSpPr>
          <p:cNvPr id="15" name="3 Rectángulo"/>
          <p:cNvSpPr>
            <a:spLocks noChangeArrowheads="1"/>
          </p:cNvSpPr>
          <p:nvPr/>
        </p:nvSpPr>
        <p:spPr bwMode="auto">
          <a:xfrm>
            <a:off x="355600" y="4058835"/>
            <a:ext cx="8432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993300"/>
              </a:buClr>
              <a:buSzTx/>
              <a:buFontTx/>
              <a:buNone/>
              <a:defRPr/>
            </a:pPr>
            <a:endParaRPr lang="es-CO" altLang="es-CO" sz="1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993300"/>
              </a:buClr>
              <a:buSzTx/>
              <a:buFontTx/>
              <a:buNone/>
              <a:defRPr/>
            </a:pPr>
            <a:endParaRPr lang="es-CO" altLang="es-CO" sz="1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fbcdn-sphotos-a-a.akamaihd.net/hphotos-ak-xap1/v/t1.0-9/14222095_10154483928703050_5968006587329711971_n.jpg?oh=e41fa305e58140c481e19dc324c87547&amp;oe=58A49DC0&amp;__gda__=1487146389_3c7094efc6f679c5c763ec80244702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62" y="4610859"/>
            <a:ext cx="3725863" cy="21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“El papel de los Consejos Nacionales y Regionales de Cacao en Colombia para la promoción de las Alianzas Público Privadas”</a:t>
            </a:r>
            <a:endParaRPr lang="es-AR" sz="24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0" y="1434720"/>
            <a:ext cx="9144000" cy="4586568"/>
            <a:chOff x="0" y="0"/>
            <a:chExt cx="12192000" cy="6869267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6" name="Rectángulo redondeado 15"/>
            <p:cNvSpPr/>
            <p:nvPr/>
          </p:nvSpPr>
          <p:spPr>
            <a:xfrm>
              <a:off x="4507606" y="5434885"/>
              <a:ext cx="7469746" cy="127500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4673" y="5275508"/>
              <a:ext cx="7595612" cy="1593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471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“El papel de los Consejos Nacionales y Regionales de Cacao en Colombia para la promoción de las Alianzas Público Privadas”</a:t>
            </a:r>
            <a:endParaRPr lang="es-AR" sz="2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35" y="1634448"/>
            <a:ext cx="3604473" cy="2082585"/>
          </a:xfrm>
          <a:prstGeom prst="rect">
            <a:avLst/>
          </a:prstGeom>
        </p:spPr>
      </p:pic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32" y="1590350"/>
            <a:ext cx="3629496" cy="2114106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8" y="4072131"/>
            <a:ext cx="3628380" cy="2290971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4283968" y="3779877"/>
            <a:ext cx="4176463" cy="29614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 smtClean="0"/>
              <a:t>FEDECACAO- APROCAFA- MADR</a:t>
            </a:r>
          </a:p>
          <a:p>
            <a:pPr algn="ctr"/>
            <a:r>
              <a:rPr lang="es-419" sz="1600" dirty="0" smtClean="0"/>
              <a:t>55 usuarios</a:t>
            </a:r>
          </a:p>
          <a:p>
            <a:pPr algn="ctr"/>
            <a:r>
              <a:rPr lang="es-419" sz="1600" dirty="0" smtClean="0"/>
              <a:t>Días de campo</a:t>
            </a:r>
          </a:p>
          <a:p>
            <a:pPr algn="ctr"/>
            <a:r>
              <a:rPr lang="es-419" sz="1600" dirty="0" smtClean="0"/>
              <a:t>Escuelas cacaoteras</a:t>
            </a:r>
          </a:p>
          <a:p>
            <a:pPr algn="ctr"/>
            <a:r>
              <a:rPr lang="es-419" sz="1600" dirty="0" smtClean="0"/>
              <a:t>Asistencia técnica</a:t>
            </a:r>
          </a:p>
          <a:p>
            <a:pPr algn="ctr"/>
            <a:r>
              <a:rPr lang="es-419" sz="1600" dirty="0" smtClean="0"/>
              <a:t>Infraestructura Cosecha y beneficio</a:t>
            </a:r>
          </a:p>
          <a:p>
            <a:pPr algn="ctr"/>
            <a:r>
              <a:rPr lang="es-419" sz="1600" dirty="0" smtClean="0"/>
              <a:t>Intervención de árboles</a:t>
            </a:r>
          </a:p>
          <a:p>
            <a:pPr algn="ctr"/>
            <a:r>
              <a:rPr lang="es-419" sz="1600" dirty="0" smtClean="0"/>
              <a:t>Entrega de plántulas</a:t>
            </a:r>
          </a:p>
          <a:p>
            <a:pPr algn="ctr"/>
            <a:r>
              <a:rPr lang="es-419" sz="1600" dirty="0" smtClean="0"/>
              <a:t>Entrega herramientas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726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13767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“El papel de los Consejos Nacionales y Regionales de Cacao en Colombia para la promoción de las Alianzas Público Privadas”</a:t>
            </a:r>
            <a:endParaRPr lang="es-AR" sz="2400" b="1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093343" y="1153183"/>
            <a:ext cx="7484368" cy="627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b="1" dirty="0" smtClean="0"/>
              <a:t>Factores esenciales para funcionamiento de una APP</a:t>
            </a:r>
            <a:endParaRPr lang="es-ES" b="1" dirty="0"/>
          </a:p>
        </p:txBody>
      </p:sp>
      <p:sp>
        <p:nvSpPr>
          <p:cNvPr id="4" name="Elipse 3"/>
          <p:cNvSpPr/>
          <p:nvPr/>
        </p:nvSpPr>
        <p:spPr>
          <a:xfrm>
            <a:off x="3491880" y="3240374"/>
            <a:ext cx="2004396" cy="1584176"/>
          </a:xfrm>
          <a:prstGeom prst="ellipse">
            <a:avLst/>
          </a:prstGeom>
          <a:solidFill>
            <a:schemeClr val="accent6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 smtClean="0"/>
              <a:t>EJE ARTICULADOR</a:t>
            </a:r>
            <a:endParaRPr lang="es-ES" sz="1600" b="1" dirty="0"/>
          </a:p>
        </p:txBody>
      </p:sp>
      <p:sp>
        <p:nvSpPr>
          <p:cNvPr id="15" name="Elipse 14"/>
          <p:cNvSpPr/>
          <p:nvPr/>
        </p:nvSpPr>
        <p:spPr>
          <a:xfrm>
            <a:off x="6192766" y="3167087"/>
            <a:ext cx="1872208" cy="144016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 smtClean="0"/>
              <a:t>Misión</a:t>
            </a:r>
          </a:p>
          <a:p>
            <a:pPr algn="ctr"/>
            <a:r>
              <a:rPr lang="es-419" sz="1600" b="1" dirty="0" smtClean="0"/>
              <a:t> y </a:t>
            </a:r>
          </a:p>
          <a:p>
            <a:pPr algn="ctr"/>
            <a:r>
              <a:rPr lang="es-419" sz="1600" b="1" dirty="0" smtClean="0"/>
              <a:t>Visión</a:t>
            </a:r>
            <a:endParaRPr lang="es-ES" sz="1600" b="1" dirty="0"/>
          </a:p>
        </p:txBody>
      </p:sp>
      <p:sp>
        <p:nvSpPr>
          <p:cNvPr id="16" name="Elipse 15"/>
          <p:cNvSpPr/>
          <p:nvPr/>
        </p:nvSpPr>
        <p:spPr>
          <a:xfrm>
            <a:off x="3563888" y="5345830"/>
            <a:ext cx="1944215" cy="151217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 smtClean="0"/>
              <a:t>Actividades</a:t>
            </a:r>
          </a:p>
          <a:p>
            <a:pPr algn="ctr"/>
            <a:r>
              <a:rPr lang="es-419" sz="1600" b="1" dirty="0"/>
              <a:t>y</a:t>
            </a:r>
            <a:endParaRPr lang="es-419" sz="1600" b="1" dirty="0" smtClean="0"/>
          </a:p>
          <a:p>
            <a:pPr algn="ctr"/>
            <a:r>
              <a:rPr lang="es-419" sz="1600" b="1" dirty="0" smtClean="0"/>
              <a:t>Compromisos</a:t>
            </a:r>
            <a:endParaRPr lang="es-ES" sz="1600" b="1" dirty="0"/>
          </a:p>
        </p:txBody>
      </p:sp>
      <p:sp>
        <p:nvSpPr>
          <p:cNvPr id="17" name="Elipse 16"/>
          <p:cNvSpPr/>
          <p:nvPr/>
        </p:nvSpPr>
        <p:spPr>
          <a:xfrm>
            <a:off x="1479372" y="4808170"/>
            <a:ext cx="1872208" cy="1440160"/>
          </a:xfrm>
          <a:prstGeom prst="ellipse">
            <a:avLst/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 smtClean="0"/>
              <a:t>Acuerdo de Voluntades</a:t>
            </a:r>
            <a:endParaRPr lang="es-ES" sz="1600" b="1" dirty="0"/>
          </a:p>
        </p:txBody>
      </p:sp>
      <p:sp>
        <p:nvSpPr>
          <p:cNvPr id="18" name="Elipse 17"/>
          <p:cNvSpPr/>
          <p:nvPr/>
        </p:nvSpPr>
        <p:spPr>
          <a:xfrm>
            <a:off x="863581" y="3207160"/>
            <a:ext cx="1872208" cy="144016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 smtClean="0"/>
              <a:t>Mesas de Trabajo</a:t>
            </a:r>
            <a:endParaRPr lang="es-ES" sz="1600" b="1" dirty="0"/>
          </a:p>
        </p:txBody>
      </p:sp>
      <p:sp>
        <p:nvSpPr>
          <p:cNvPr id="19" name="Elipse 18"/>
          <p:cNvSpPr/>
          <p:nvPr/>
        </p:nvSpPr>
        <p:spPr>
          <a:xfrm>
            <a:off x="5796136" y="4827150"/>
            <a:ext cx="1872208" cy="14401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 smtClean="0"/>
              <a:t>Objetivos</a:t>
            </a:r>
            <a:endParaRPr lang="es-ES" sz="1600" b="1" dirty="0"/>
          </a:p>
        </p:txBody>
      </p:sp>
      <p:sp>
        <p:nvSpPr>
          <p:cNvPr id="20" name="Elipse 19"/>
          <p:cNvSpPr/>
          <p:nvPr/>
        </p:nvSpPr>
        <p:spPr>
          <a:xfrm>
            <a:off x="4794379" y="1722103"/>
            <a:ext cx="1887479" cy="144016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 smtClean="0"/>
              <a:t>Identificación de actores</a:t>
            </a:r>
            <a:endParaRPr lang="es-ES" sz="1600" b="1" dirty="0"/>
          </a:p>
        </p:txBody>
      </p:sp>
      <p:sp>
        <p:nvSpPr>
          <p:cNvPr id="21" name="Elipse 20"/>
          <p:cNvSpPr/>
          <p:nvPr/>
        </p:nvSpPr>
        <p:spPr>
          <a:xfrm>
            <a:off x="2397291" y="1700808"/>
            <a:ext cx="1887479" cy="144016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600" b="1" dirty="0" smtClean="0"/>
              <a:t>Acuerdos comerciales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“El papel de los Consejos Nacionales y Regionales de Cacao en Colombia para la promoción de las Alianzas Público Privadas”</a:t>
            </a:r>
            <a:endParaRPr lang="es-AR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3491880" y="1560054"/>
            <a:ext cx="2613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419" sz="3200" b="1" u="sng" kern="0" dirty="0" smtClean="0"/>
              <a:t>Problemáticas</a:t>
            </a:r>
            <a:endParaRPr lang="es-CO" sz="3200" b="1" u="sng" kern="0" dirty="0"/>
          </a:p>
        </p:txBody>
      </p:sp>
      <p:sp>
        <p:nvSpPr>
          <p:cNvPr id="5" name="Rectángulo redondeado 4"/>
          <p:cNvSpPr/>
          <p:nvPr/>
        </p:nvSpPr>
        <p:spPr>
          <a:xfrm>
            <a:off x="1004517" y="2418241"/>
            <a:ext cx="4248472" cy="56648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b="1" kern="0" dirty="0" smtClean="0"/>
              <a:t>Mayor empoderamiento </a:t>
            </a:r>
            <a:r>
              <a:rPr lang="es-419" b="1" kern="0" dirty="0"/>
              <a:t>de todas las partes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4324675" y="3234783"/>
            <a:ext cx="4248472" cy="56648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b="1" kern="0" dirty="0" smtClean="0"/>
              <a:t>Falta monitoreo </a:t>
            </a:r>
            <a:r>
              <a:rPr lang="es-419" b="1" kern="0" dirty="0"/>
              <a:t>y seguimiento</a:t>
            </a:r>
          </a:p>
        </p:txBody>
      </p:sp>
      <p:sp>
        <p:nvSpPr>
          <p:cNvPr id="29" name="Rectángulo redondeado 28"/>
          <p:cNvSpPr/>
          <p:nvPr/>
        </p:nvSpPr>
        <p:spPr>
          <a:xfrm>
            <a:off x="1004517" y="4087015"/>
            <a:ext cx="4248472" cy="56648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b="1" kern="0" dirty="0"/>
              <a:t>Falta de recursos para el funcionamiento y sostenimiento</a:t>
            </a:r>
          </a:p>
        </p:txBody>
      </p:sp>
      <p:sp>
        <p:nvSpPr>
          <p:cNvPr id="6" name="Rectángulo redondeado 5"/>
          <p:cNvSpPr/>
          <p:nvPr/>
        </p:nvSpPr>
        <p:spPr>
          <a:xfrm>
            <a:off x="4335625" y="4916714"/>
            <a:ext cx="4169550" cy="57606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b="1" kern="0"/>
              <a:t>Más operacional</a:t>
            </a:r>
            <a:endParaRPr lang="es-CO" b="1" kern="0" dirty="0"/>
          </a:p>
        </p:txBody>
      </p:sp>
      <p:sp>
        <p:nvSpPr>
          <p:cNvPr id="30" name="Rectángulo redondeado 29"/>
          <p:cNvSpPr/>
          <p:nvPr/>
        </p:nvSpPr>
        <p:spPr>
          <a:xfrm>
            <a:off x="1004517" y="5724010"/>
            <a:ext cx="4169550" cy="576064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419" b="1" kern="0" dirty="0"/>
              <a:t>Cumplimiento de compromisos</a:t>
            </a:r>
            <a:endParaRPr lang="es-CO" b="1" kern="0" dirty="0"/>
          </a:p>
        </p:txBody>
      </p:sp>
    </p:spTree>
    <p:extLst>
      <p:ext uri="{BB962C8B-B14F-4D97-AF65-F5344CB8AC3E}">
        <p14:creationId xmlns:p14="http://schemas.microsoft.com/office/powerpoint/2010/main" val="20362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1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10" name="Imagen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11" name="Imagen 10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13" name="Imagen 12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14400" y="4286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AR" sz="2400" b="1" dirty="0" smtClean="0">
                <a:solidFill>
                  <a:schemeClr val="accent2">
                    <a:lumMod val="75000"/>
                  </a:schemeClr>
                </a:solidFill>
              </a:rPr>
              <a:t>“El papel de los Consejos Nacionales y Regionales de Cacao en Colombia para la promoción de las Alianzas Público Privadas”</a:t>
            </a:r>
            <a:endParaRPr lang="es-AR" sz="2400" b="1" dirty="0"/>
          </a:p>
        </p:txBody>
      </p:sp>
      <p:sp>
        <p:nvSpPr>
          <p:cNvPr id="9" name="Subtítulo 2"/>
          <p:cNvSpPr>
            <a:spLocks noGrp="1"/>
          </p:cNvSpPr>
          <p:nvPr>
            <p:ph idx="1"/>
          </p:nvPr>
        </p:nvSpPr>
        <p:spPr>
          <a:xfrm>
            <a:off x="533847" y="2273859"/>
            <a:ext cx="8229600" cy="388016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419" sz="2400" dirty="0" smtClean="0"/>
              <a:t>Ayudar a mejorar los procesos de comercialización para el pago </a:t>
            </a:r>
            <a:r>
              <a:rPr lang="es-ES" sz="2400" dirty="0" smtClean="0"/>
              <a:t>con </a:t>
            </a:r>
            <a:r>
              <a:rPr lang="es-ES" sz="2400" dirty="0"/>
              <a:t>primas </a:t>
            </a:r>
            <a:r>
              <a:rPr lang="es-ES" sz="2400" dirty="0" smtClean="0"/>
              <a:t>diferenciales, </a:t>
            </a:r>
            <a:r>
              <a:rPr lang="es-ES" sz="2400" dirty="0"/>
              <a:t>que se espera ser trasladada y recibida por nuestros </a:t>
            </a:r>
            <a:r>
              <a:rPr lang="es-ES" sz="2400" dirty="0" err="1" smtClean="0"/>
              <a:t>cacaocultores</a:t>
            </a:r>
            <a:endParaRPr lang="es-419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419" sz="2400" dirty="0" smtClean="0"/>
              <a:t>Organizar el gremio y aumentar la afiliación de productores como miembros de número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419" sz="2400" dirty="0" smtClean="0"/>
              <a:t>Apoyar las asociaciones de productores en la gestión de proyectos y beneficio de sus asociados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419" sz="2400" dirty="0" smtClean="0"/>
              <a:t>Socializar ante los productores la gestión de la Federación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419" sz="2400" dirty="0" smtClean="0"/>
              <a:t>Aumentar los rendimientos por hectárea</a:t>
            </a:r>
            <a:endParaRPr lang="es-ES" sz="2400" dirty="0"/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971600" y="1609148"/>
            <a:ext cx="7484368" cy="627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sz="3200" u="sng" dirty="0" smtClean="0"/>
              <a:t>Desafíos del gremio</a:t>
            </a:r>
            <a:endParaRPr lang="es-ES" sz="3200" u="sng" dirty="0"/>
          </a:p>
        </p:txBody>
      </p:sp>
    </p:spTree>
    <p:extLst>
      <p:ext uri="{BB962C8B-B14F-4D97-AF65-F5344CB8AC3E}">
        <p14:creationId xmlns:p14="http://schemas.microsoft.com/office/powerpoint/2010/main" val="406596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/>
          <p:cNvGrpSpPr/>
          <p:nvPr/>
        </p:nvGrpSpPr>
        <p:grpSpPr>
          <a:xfrm>
            <a:off x="27596" y="0"/>
            <a:ext cx="8874290" cy="6741368"/>
            <a:chOff x="27596" y="0"/>
            <a:chExt cx="8874290" cy="6741368"/>
          </a:xfrm>
        </p:grpSpPr>
        <p:pic>
          <p:nvPicPr>
            <p:cNvPr id="5" name="Imagen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6" y="0"/>
              <a:ext cx="5919470" cy="365760"/>
            </a:xfrm>
            <a:prstGeom prst="rect">
              <a:avLst/>
            </a:prstGeom>
            <a:noFill/>
          </p:spPr>
        </p:pic>
        <p:pic>
          <p:nvPicPr>
            <p:cNvPr id="6" name="Imagen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4408" y="6021288"/>
              <a:ext cx="657478" cy="720080"/>
            </a:xfrm>
            <a:prstGeom prst="rect">
              <a:avLst/>
            </a:prstGeom>
            <a:noFill/>
          </p:spPr>
        </p:pic>
        <p:pic>
          <p:nvPicPr>
            <p:cNvPr id="7" name="Imagen 6" descr="Captura de pantalla 2017-07-18 a la(s) 17.18.2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491699"/>
              <a:ext cx="864096" cy="849069"/>
            </a:xfrm>
            <a:prstGeom prst="rect">
              <a:avLst/>
            </a:prstGeom>
          </p:spPr>
        </p:pic>
      </p:grpSp>
      <p:pic>
        <p:nvPicPr>
          <p:cNvPr id="9" name="Picture 9" descr="D:\INVESTIGACION\Mis imágenes\AMBIENTACION\flores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4864"/>
            <a:ext cx="4528085" cy="339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2 CuadroTexto"/>
          <p:cNvSpPr txBox="1"/>
          <p:nvPr/>
        </p:nvSpPr>
        <p:spPr>
          <a:xfrm>
            <a:off x="2584656" y="620688"/>
            <a:ext cx="4214810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419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nch Script MT" pitchFamily="66" charset="0"/>
                <a:cs typeface="Arial" pitchFamily="34" charset="0"/>
              </a:rPr>
              <a:t>¡</a:t>
            </a:r>
            <a:r>
              <a:rPr lang="es-CO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nch Script MT" pitchFamily="66" charset="0"/>
                <a:cs typeface="Arial" pitchFamily="34" charset="0"/>
              </a:rPr>
              <a:t>Gracias!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5225118" y="3452415"/>
            <a:ext cx="3456384" cy="12727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419" sz="2400" dirty="0" smtClean="0"/>
              <a:t>Iván Darío </a:t>
            </a:r>
            <a:r>
              <a:rPr lang="es-419" sz="2400" dirty="0" err="1" smtClean="0"/>
              <a:t>Góez</a:t>
            </a:r>
            <a:endParaRPr lang="es-419" sz="2400" dirty="0" smtClean="0"/>
          </a:p>
          <a:p>
            <a:pPr marL="0" indent="0">
              <a:buNone/>
            </a:pPr>
            <a:r>
              <a:rPr lang="es-419" sz="2400" dirty="0" smtClean="0"/>
              <a:t>Federación Nacional de Cacaoteros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976808" y="6064334"/>
            <a:ext cx="5430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419" dirty="0"/>
              <a:t>e-mail: tecnica_supervision8@fedecacao.com.co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946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402</Words>
  <Application>Microsoft Office PowerPoint</Application>
  <PresentationFormat>Presentación en pantalla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French Script MT</vt:lpstr>
      <vt:lpstr>Tema de Office</vt:lpstr>
      <vt:lpstr>Presentación de PowerPoint</vt:lpstr>
      <vt:lpstr>“El papel de los Consejos Nacionales y Regionales de Cacao en Colombia para la promoción de las Alianzas Público Privadas”</vt:lpstr>
      <vt:lpstr>“El papel de los Consejos Nacionales y Regionales de Cacao en Colombia para la promoción de las Alianzas Público Privadas”</vt:lpstr>
      <vt:lpstr>“El papel de los Consejos Nacionales y Regionales de Cacao en Colombia para la promoción de las Alianzas Público Privadas”</vt:lpstr>
      <vt:lpstr>“El papel de los Consejos Nacionales y Regionales de Cacao en Colombia para la promoción de las Alianzas Público Privadas”</vt:lpstr>
      <vt:lpstr>“El papel de los Consejos Nacionales y Regionales de Cacao en Colombia para la promoción de las Alianzas Público Privadas”</vt:lpstr>
      <vt:lpstr>“El papel de los Consejos Nacionales y Regionales de Cacao en Colombia para la promoción de las Alianzas Público Privadas”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“Encadenamientos productivos y circuitos cortos: innovaciones en esquemas de producción y comercialización para la agricultura familiar”</dc:title>
  <dc:creator>ykababe</dc:creator>
  <cp:lastModifiedBy>Rosanna Leggiadro</cp:lastModifiedBy>
  <cp:revision>70</cp:revision>
  <dcterms:created xsi:type="dcterms:W3CDTF">2017-08-11T20:08:02Z</dcterms:created>
  <dcterms:modified xsi:type="dcterms:W3CDTF">2017-08-28T19:34:44Z</dcterms:modified>
</cp:coreProperties>
</file>